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Default Extension="pdf" ContentType="application/pdf"/>
  <Override PartName="/ppt/slides/slide19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76" r:id="rId6"/>
    <p:sldId id="260" r:id="rId7"/>
    <p:sldId id="270" r:id="rId8"/>
    <p:sldId id="261" r:id="rId9"/>
    <p:sldId id="267" r:id="rId10"/>
    <p:sldId id="271" r:id="rId11"/>
    <p:sldId id="272" r:id="rId12"/>
    <p:sldId id="278" r:id="rId13"/>
    <p:sldId id="273" r:id="rId14"/>
    <p:sldId id="268" r:id="rId15"/>
    <p:sldId id="269" r:id="rId16"/>
    <p:sldId id="274" r:id="rId17"/>
    <p:sldId id="277" r:id="rId18"/>
    <p:sldId id="279" r:id="rId19"/>
    <p:sldId id="263" r:id="rId20"/>
  </p:sldIdLst>
  <p:sldSz cx="9144000" cy="6858000" type="screen4x3"/>
  <p:notesSz cx="6858000" cy="9144000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7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14" Type="http://schemas.openxmlformats.org/officeDocument/2006/relationships/slide" Target="slides/slide13.xml"/><Relationship Id="rId23" Type="http://schemas.openxmlformats.org/officeDocument/2006/relationships/viewProps" Target="viewProps.xml"/><Relationship Id="rId4" Type="http://schemas.openxmlformats.org/officeDocument/2006/relationships/slide" Target="slides/slide3.xml"/><Relationship Id="rId11" Type="http://schemas.openxmlformats.org/officeDocument/2006/relationships/slide" Target="slides/slide10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presProps" Target="presProps.xml"/><Relationship Id="rId21" Type="http://schemas.openxmlformats.org/officeDocument/2006/relationships/printerSettings" Target="printerSettings/printerSettings1.bin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/>
              <a:t>Master-Untertitelformat bearbeiten</a:t>
            </a: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-93691" y="6580556"/>
            <a:ext cx="131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000000"/>
                </a:solidFill>
              </a:defRPr>
            </a:lvl1pPr>
          </a:lstStyle>
          <a:p>
            <a:r>
              <a:rPr lang="de-DE"/>
              <a:t> 10-Aug-2012</a:t>
            </a:r>
            <a:r>
              <a:rPr lang="de-CH"/>
              <a:t> </a:t>
            </a:r>
            <a:r>
              <a:rPr lang="de-DE"/>
              <a:t>/ </a:t>
            </a:r>
            <a:fld id="{CB916039-43C7-5847-B86E-6C2D7030C38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-93691" y="6580556"/>
            <a:ext cx="131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 10-Aug-2012</a:t>
            </a:r>
            <a:r>
              <a:rPr lang="de-CH"/>
              <a:t> </a:t>
            </a:r>
            <a:r>
              <a:rPr lang="de-DE"/>
              <a:t>/ </a:t>
            </a:r>
            <a:fld id="{CB916039-43C7-5847-B86E-6C2D7030C385}" type="slidenum">
              <a:rPr lang="de-DE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CH"/>
              <a:t>Mastertitelformat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24346"/>
            <a:ext cx="8229600" cy="523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-93691" y="6580556"/>
            <a:ext cx="13116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de-DE"/>
              <a:t> 10-Aug-2012</a:t>
            </a:r>
            <a:r>
              <a:rPr lang="de-CH"/>
              <a:t> </a:t>
            </a:r>
            <a:r>
              <a:rPr lang="de-DE"/>
              <a:t>/ </a:t>
            </a:r>
            <a:fld id="{CB916039-43C7-5847-B86E-6C2D7030C385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df"/><Relationship Id="rId3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df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3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3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8.jpeg"/><Relationship Id="rId4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Relationship Id="rId5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4" Type="http://schemas.openxmlformats.org/officeDocument/2006/relationships/image" Target="../media/image21.jpeg"/><Relationship Id="rId5" Type="http://schemas.openxmlformats.org/officeDocument/2006/relationships/image" Target="../media/image22.jpeg"/><Relationship Id="rId7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6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df"/><Relationship Id="rId4" Type="http://schemas.openxmlformats.org/officeDocument/2006/relationships/image" Target="../media/image28.pdf"/><Relationship Id="rId5" Type="http://schemas.openxmlformats.org/officeDocument/2006/relationships/image" Target="../media/image29.png"/><Relationship Id="rId7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df"/><Relationship Id="rId9" Type="http://schemas.openxmlformats.org/officeDocument/2006/relationships/image" Target="../media/image33.png"/><Relationship Id="rId3" Type="http://schemas.openxmlformats.org/officeDocument/2006/relationships/image" Target="../media/image27.png"/><Relationship Id="rId6" Type="http://schemas.openxmlformats.org/officeDocument/2006/relationships/image" Target="../media/image30.pdf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8.png"/><Relationship Id="rId4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Relationship Id="rId3" Type="http://schemas.openxmlformats.org/officeDocument/2006/relationships/image" Target="../media/image35.jpeg"/><Relationship Id="rId5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df"/><Relationship Id="rId3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df"/><Relationship Id="rId3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image" Target="../media/image47.jpeg"/><Relationship Id="rId4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5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df"/><Relationship Id="rId3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df"/><Relationship Id="rId3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660400"/>
            <a:ext cx="7772400" cy="1470025"/>
          </a:xfrm>
        </p:spPr>
        <p:txBody>
          <a:bodyPr/>
          <a:lstStyle/>
          <a:p>
            <a:pPr algn="l"/>
            <a:r>
              <a:rPr lang="de-DE">
                <a:solidFill>
                  <a:srgbClr val="FF0000"/>
                </a:solidFill>
              </a:rPr>
              <a:t>Citizen science to map the Flora of Zurich region, Switzerland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295400" y="5862638"/>
            <a:ext cx="61886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GB" sz="1800">
                <a:solidFill>
                  <a:srgbClr val="000000"/>
                </a:solidFill>
              </a:rPr>
              <a:t>Swiss Federal Institute for Forest, Snow and Landscape Research</a:t>
            </a:r>
          </a:p>
          <a:p>
            <a:r>
              <a:rPr lang="en-GB" sz="1800">
                <a:solidFill>
                  <a:srgbClr val="000000"/>
                </a:solidFill>
              </a:rPr>
              <a:t>WSL Birmensdorf, Switzerland</a:t>
            </a:r>
            <a:endParaRPr lang="en-GB">
              <a:solidFill>
                <a:srgbClr val="000000"/>
              </a:solidFill>
            </a:endParaRPr>
          </a:p>
        </p:txBody>
      </p:sp>
      <p:pic>
        <p:nvPicPr>
          <p:cNvPr id="5" name="Bild 4" descr="wsl_sign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1" y="5867400"/>
            <a:ext cx="606552" cy="582168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685801" y="2676549"/>
            <a:ext cx="6798275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2238375" algn="l"/>
              </a:tabLst>
            </a:pPr>
            <a:r>
              <a:rPr lang="de-CH" dirty="0" smtClean="0">
                <a:solidFill>
                  <a:srgbClr val="000000"/>
                </a:solidFill>
              </a:rPr>
              <a:t>Thomas Wohlgemuth	WSL, Birmensdorf</a:t>
            </a:r>
          </a:p>
          <a:p>
            <a:pPr>
              <a:tabLst>
                <a:tab pos="2238375" algn="l"/>
              </a:tabLst>
            </a:pPr>
            <a:endParaRPr lang="de-CH" dirty="0" smtClean="0">
              <a:solidFill>
                <a:srgbClr val="000000"/>
              </a:solidFill>
            </a:endParaRPr>
          </a:p>
          <a:p>
            <a:pPr>
              <a:tabLst>
                <a:tab pos="2238375" algn="l"/>
              </a:tabLst>
            </a:pPr>
            <a:r>
              <a:rPr lang="de-CH" sz="1400" dirty="0" smtClean="0">
                <a:solidFill>
                  <a:srgbClr val="000000"/>
                </a:solidFill>
              </a:rPr>
              <a:t>Petra Bachmann	WSL, Birmensdorf</a:t>
            </a:r>
          </a:p>
          <a:p>
            <a:pPr>
              <a:tabLst>
                <a:tab pos="2238375" algn="l"/>
              </a:tabLst>
            </a:pPr>
            <a:r>
              <a:rPr lang="de-CH" sz="1400" dirty="0">
                <a:solidFill>
                  <a:srgbClr val="000000"/>
                </a:solidFill>
              </a:rPr>
              <a:t>Michael P. Nobis	WSL</a:t>
            </a:r>
            <a:r>
              <a:rPr lang="de-CH" sz="1400" dirty="0" smtClean="0">
                <a:solidFill>
                  <a:srgbClr val="000000"/>
                </a:solidFill>
              </a:rPr>
              <a:t>, Birmensdorf</a:t>
            </a:r>
            <a:endParaRPr lang="de-CH" sz="1400" dirty="0">
              <a:solidFill>
                <a:srgbClr val="000000"/>
              </a:solidFill>
            </a:endParaRPr>
          </a:p>
          <a:p>
            <a:pPr>
              <a:tabLst>
                <a:tab pos="2238375" algn="l"/>
              </a:tabLst>
            </a:pPr>
            <a:r>
              <a:rPr lang="de-CH" sz="1400" dirty="0">
                <a:solidFill>
                  <a:srgbClr val="000000"/>
                </a:solidFill>
              </a:rPr>
              <a:t>Andreas Keel	Canton of Zurich</a:t>
            </a:r>
          </a:p>
          <a:p>
            <a:pPr>
              <a:tabLst>
                <a:tab pos="2238375" algn="l"/>
              </a:tabLst>
            </a:pPr>
            <a:r>
              <a:rPr lang="de-CH" sz="1400" dirty="0" smtClean="0">
                <a:solidFill>
                  <a:srgbClr val="000000"/>
                </a:solidFill>
              </a:rPr>
              <a:t>Michael Kessler	Syst. Inst. Univ. Zurich</a:t>
            </a:r>
            <a:endParaRPr lang="de-CH" sz="1400" dirty="0">
              <a:solidFill>
                <a:srgbClr val="000000"/>
              </a:solidFill>
            </a:endParaRPr>
          </a:p>
          <a:p>
            <a:pPr>
              <a:tabLst>
                <a:tab pos="2238375" algn="l"/>
              </a:tabLst>
            </a:pPr>
            <a:r>
              <a:rPr lang="de-CH" sz="1400" dirty="0" smtClean="0">
                <a:solidFill>
                  <a:srgbClr val="000000"/>
                </a:solidFill>
              </a:rPr>
              <a:t>Reto Nyffeler	Syst. Inst. Univ. Zurich</a:t>
            </a:r>
          </a:p>
          <a:p>
            <a:pPr>
              <a:tabLst>
                <a:tab pos="2238375" algn="l"/>
              </a:tabLst>
            </a:pPr>
            <a:r>
              <a:rPr lang="de-CH" sz="1400" dirty="0" smtClean="0">
                <a:solidFill>
                  <a:srgbClr val="000000"/>
                </a:solidFill>
              </a:rPr>
              <a:t>John H. Spillmann	Syst. Inst. Univ. Zurich</a:t>
            </a:r>
          </a:p>
          <a:p>
            <a:pPr>
              <a:tabLst>
                <a:tab pos="2238375" algn="l"/>
              </a:tabLst>
            </a:pPr>
            <a:endParaRPr lang="de-CH" sz="14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rcRect/>
              <a:stretch>
                <a:fillRect/>
              </a:stretch>
            </p:blipFill>
          </mc:Choice>
          <mc:Fallback>
            <p:blipFill>
              <a:blip r:embed="rId3"/>
              <a:srcRect/>
              <a:stretch>
                <a:fillRect/>
              </a:stretch>
            </p:blipFill>
          </mc:Fallback>
        </mc:AlternateContent>
        <p:spPr bwMode="auto">
          <a:xfrm>
            <a:off x="344045" y="258501"/>
            <a:ext cx="8557147" cy="6867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feld 4"/>
          <p:cNvSpPr txBox="1"/>
          <p:nvPr/>
        </p:nvSpPr>
        <p:spPr>
          <a:xfrm>
            <a:off x="7422960" y="6563372"/>
            <a:ext cx="16523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/>
              <a:t>Palmer et al.  (2010)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22970" y="3297603"/>
            <a:ext cx="23607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Floras with useful data:</a:t>
            </a:r>
          </a:p>
          <a:p>
            <a:r>
              <a:rPr lang="de-DE"/>
              <a:t>ca. 4000 publications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Local or regional floras</a:t>
            </a:r>
          </a:p>
        </p:txBody>
      </p:sp>
      <p:sp>
        <p:nvSpPr>
          <p:cNvPr id="8" name="Rechteck 7"/>
          <p:cNvSpPr/>
          <p:nvPr/>
        </p:nvSpPr>
        <p:spPr>
          <a:xfrm>
            <a:off x="522970" y="4329668"/>
            <a:ext cx="221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rgbClr val="3366FF"/>
                </a:solidFill>
              </a:rPr>
              <a:t>➡ Different area sizes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Floras in Europe</a:t>
            </a:r>
          </a:p>
        </p:txBody>
      </p:sp>
      <p:pic>
        <p:nvPicPr>
          <p:cNvPr id="6" name="Bild 5" descr="flora_deutschlan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29231" y="884902"/>
            <a:ext cx="4749888" cy="586047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279119" y="1058161"/>
            <a:ext cx="2367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/>
              <a:t>Germany</a:t>
            </a:r>
          </a:p>
          <a:p>
            <a:r>
              <a:rPr lang="de-DE"/>
              <a:t>Grids of 20x20 km sizes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7692878" y="6563372"/>
            <a:ext cx="13824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/>
              <a:t>Kühn et al. (20..)</a:t>
            </a:r>
          </a:p>
        </p:txBody>
      </p:sp>
      <p:sp>
        <p:nvSpPr>
          <p:cNvPr id="10" name="Rechteck 9"/>
          <p:cNvSpPr/>
          <p:nvPr/>
        </p:nvSpPr>
        <p:spPr>
          <a:xfrm>
            <a:off x="5279119" y="2159000"/>
            <a:ext cx="30363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rgbClr val="3366FF"/>
                </a:solidFill>
              </a:rPr>
              <a:t>➡ Same area sizes, contiguous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Floras in Europe</a:t>
            </a:r>
          </a:p>
        </p:txBody>
      </p:sp>
      <p:pic>
        <p:nvPicPr>
          <p:cNvPr id="4" name="Picture 24" descr="map_IntraBioDiv_Ne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709" y="1021446"/>
            <a:ext cx="8169091" cy="4945353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5908835" y="649563"/>
            <a:ext cx="23678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/>
              <a:t>Alps &amp; Carpathian Mts.</a:t>
            </a:r>
          </a:p>
          <a:p>
            <a:r>
              <a:rPr lang="de-DE"/>
              <a:t>Grids of 20x20 km sizes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7049420" y="6131572"/>
            <a:ext cx="2000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/>
              <a:t>Alvarez et al. (2010)</a:t>
            </a:r>
          </a:p>
          <a:p>
            <a:pPr algn="r"/>
            <a:r>
              <a:rPr lang="de-DE" sz="1400"/>
              <a:t>Taberlet et al. (in review)</a:t>
            </a:r>
          </a:p>
        </p:txBody>
      </p:sp>
      <p:sp>
        <p:nvSpPr>
          <p:cNvPr id="7" name="Rechteck 6"/>
          <p:cNvSpPr/>
          <p:nvPr/>
        </p:nvSpPr>
        <p:spPr>
          <a:xfrm>
            <a:off x="517709" y="6158468"/>
            <a:ext cx="2993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rgbClr val="3366FF"/>
                </a:solidFill>
              </a:rPr>
              <a:t>➡ Same area sizes, full census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Floras in Switzerland (cantons)</a:t>
            </a:r>
          </a:p>
        </p:txBody>
      </p:sp>
      <p:sp>
        <p:nvSpPr>
          <p:cNvPr id="7" name="Rechteck 6"/>
          <p:cNvSpPr/>
          <p:nvPr/>
        </p:nvSpPr>
        <p:spPr>
          <a:xfrm>
            <a:off x="3606800" y="2006600"/>
            <a:ext cx="1308100" cy="9463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Bild 7" descr="europa_kart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097" y="884903"/>
            <a:ext cx="3455731" cy="2952900"/>
          </a:xfrm>
          <a:prstGeom prst="rect">
            <a:avLst/>
          </a:prstGeom>
        </p:spPr>
      </p:pic>
      <p:pic>
        <p:nvPicPr>
          <p:cNvPr id="12" name="Bild 11" descr="fig_floras_c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830" y="884902"/>
            <a:ext cx="8210415" cy="5503197"/>
          </a:xfrm>
          <a:prstGeom prst="rect">
            <a:avLst/>
          </a:prstGeom>
        </p:spPr>
      </p:pic>
      <p:sp>
        <p:nvSpPr>
          <p:cNvPr id="10" name="Rechteck 9"/>
          <p:cNvSpPr/>
          <p:nvPr/>
        </p:nvSpPr>
        <p:spPr>
          <a:xfrm>
            <a:off x="5637751" y="821403"/>
            <a:ext cx="321569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Canton of Zurich: last Flora 1839</a:t>
            </a:r>
          </a:p>
          <a:p>
            <a:r>
              <a:rPr lang="de-DE"/>
              <a:t>  </a:t>
            </a:r>
          </a:p>
        </p:txBody>
      </p:sp>
      <p:grpSp>
        <p:nvGrpSpPr>
          <p:cNvPr id="18" name="Gruppierung 17"/>
          <p:cNvGrpSpPr/>
          <p:nvPr/>
        </p:nvGrpSpPr>
        <p:grpSpPr>
          <a:xfrm>
            <a:off x="5222782" y="1085334"/>
            <a:ext cx="3356815" cy="1222984"/>
            <a:chOff x="5222782" y="1085334"/>
            <a:chExt cx="3356815" cy="1222984"/>
          </a:xfrm>
        </p:grpSpPr>
        <p:cxnSp>
          <p:nvCxnSpPr>
            <p:cNvPr id="15" name="Gerade Verbindung 14"/>
            <p:cNvCxnSpPr/>
            <p:nvPr/>
          </p:nvCxnSpPr>
          <p:spPr>
            <a:xfrm rot="5400000" flipH="1" flipV="1">
              <a:off x="4962433" y="1555749"/>
              <a:ext cx="1012918" cy="49222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hteck 16"/>
            <p:cNvSpPr/>
            <p:nvPr/>
          </p:nvSpPr>
          <p:spPr>
            <a:xfrm>
              <a:off x="5676902" y="1085334"/>
              <a:ext cx="290269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de-DE"/>
                <a:t>City of Zurich: last Flora 2000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Floras to monitor environmental change: </a:t>
            </a:r>
            <a:r>
              <a:rPr lang="de-DE">
                <a:solidFill>
                  <a:schemeClr val="tx1"/>
                </a:solidFill>
              </a:rPr>
              <a:t>Switzerland</a:t>
            </a:r>
          </a:p>
        </p:txBody>
      </p:sp>
      <p:pic>
        <p:nvPicPr>
          <p:cNvPr id="14" name="Inhaltsplatzhalter 13" descr="swiss_bdm_z7.jpg"/>
          <p:cNvPicPr>
            <a:picLocks noGrp="1" noChangeAspect="1"/>
          </p:cNvPicPr>
          <p:nvPr>
            <p:ph idx="1"/>
          </p:nvPr>
        </p:nvPicPr>
        <p:blipFill>
          <a:blip r:embed="rId2"/>
          <a:srcRect t="-5059" b="-5059"/>
          <a:stretch>
            <a:fillRect/>
          </a:stretch>
        </p:blipFill>
        <p:spPr>
          <a:xfrm>
            <a:off x="63500" y="1314846"/>
            <a:ext cx="8229600" cy="5236544"/>
          </a:xfrm>
        </p:spPr>
      </p:pic>
      <p:sp>
        <p:nvSpPr>
          <p:cNvPr id="5" name="Textfeld 4"/>
          <p:cNvSpPr txBox="1"/>
          <p:nvPr/>
        </p:nvSpPr>
        <p:spPr>
          <a:xfrm>
            <a:off x="5877237" y="6131572"/>
            <a:ext cx="31726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e-DE" sz="1400"/>
              <a:t>Weber et al. (2004) Global Ecol. Biogeogr.</a:t>
            </a:r>
          </a:p>
        </p:txBody>
      </p:sp>
      <p:sp>
        <p:nvSpPr>
          <p:cNvPr id="6" name="Rechteck 5"/>
          <p:cNvSpPr/>
          <p:nvPr/>
        </p:nvSpPr>
        <p:spPr>
          <a:xfrm>
            <a:off x="517709" y="6158468"/>
            <a:ext cx="3367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>
                <a:solidFill>
                  <a:srgbClr val="3366FF"/>
                </a:solidFill>
              </a:rPr>
              <a:t>➡ Same area sizes, sample census</a:t>
            </a:r>
          </a:p>
        </p:txBody>
      </p:sp>
      <p:grpSp>
        <p:nvGrpSpPr>
          <p:cNvPr id="11" name="Gruppierung 10"/>
          <p:cNvGrpSpPr/>
          <p:nvPr/>
        </p:nvGrpSpPr>
        <p:grpSpPr>
          <a:xfrm>
            <a:off x="3883492" y="2501384"/>
            <a:ext cx="821858" cy="369332"/>
            <a:chOff x="3502492" y="2564884"/>
            <a:chExt cx="821858" cy="369332"/>
          </a:xfrm>
        </p:grpSpPr>
        <p:sp>
          <p:nvSpPr>
            <p:cNvPr id="8" name="Oval 7"/>
            <p:cNvSpPr/>
            <p:nvPr/>
          </p:nvSpPr>
          <p:spPr>
            <a:xfrm>
              <a:off x="4238625" y="2667000"/>
              <a:ext cx="85725" cy="82550"/>
            </a:xfrm>
            <a:prstGeom prst="ellipse">
              <a:avLst/>
            </a:prstGeom>
            <a:solidFill>
              <a:srgbClr val="3366FF"/>
            </a:solidFill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3502492" y="2564884"/>
              <a:ext cx="7663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>
                  <a:solidFill>
                    <a:srgbClr val="3366FF"/>
                  </a:solidFill>
                </a:rPr>
                <a:t>Zurich</a:t>
              </a:r>
            </a:p>
          </p:txBody>
        </p:sp>
      </p:grpSp>
      <p:grpSp>
        <p:nvGrpSpPr>
          <p:cNvPr id="12" name="Gruppierung 11"/>
          <p:cNvGrpSpPr/>
          <p:nvPr/>
        </p:nvGrpSpPr>
        <p:grpSpPr>
          <a:xfrm>
            <a:off x="4415903" y="1945323"/>
            <a:ext cx="2326034" cy="1147127"/>
            <a:chOff x="4034903" y="2008823"/>
            <a:chExt cx="2326034" cy="1147127"/>
          </a:xfrm>
        </p:grpSpPr>
        <p:sp>
          <p:nvSpPr>
            <p:cNvPr id="7" name="Freeform 1029"/>
            <p:cNvSpPr>
              <a:spLocks/>
            </p:cNvSpPr>
            <p:nvPr/>
          </p:nvSpPr>
          <p:spPr bwMode="auto">
            <a:xfrm>
              <a:off x="4034903" y="2008823"/>
              <a:ext cx="860947" cy="1147127"/>
            </a:xfrm>
            <a:custGeom>
              <a:avLst/>
              <a:gdLst/>
              <a:ahLst/>
              <a:cxnLst>
                <a:cxn ang="0">
                  <a:pos x="48" y="136"/>
                </a:cxn>
                <a:cxn ang="0">
                  <a:pos x="0" y="184"/>
                </a:cxn>
                <a:cxn ang="0">
                  <a:pos x="10" y="296"/>
                </a:cxn>
                <a:cxn ang="0">
                  <a:pos x="42" y="376"/>
                </a:cxn>
                <a:cxn ang="0">
                  <a:pos x="54" y="378"/>
                </a:cxn>
                <a:cxn ang="0">
                  <a:pos x="22" y="406"/>
                </a:cxn>
                <a:cxn ang="0">
                  <a:pos x="44" y="480"/>
                </a:cxn>
                <a:cxn ang="0">
                  <a:pos x="84" y="494"/>
                </a:cxn>
                <a:cxn ang="0">
                  <a:pos x="132" y="470"/>
                </a:cxn>
                <a:cxn ang="0">
                  <a:pos x="170" y="498"/>
                </a:cxn>
                <a:cxn ang="0">
                  <a:pos x="206" y="540"/>
                </a:cxn>
                <a:cxn ang="0">
                  <a:pos x="232" y="528"/>
                </a:cxn>
                <a:cxn ang="0">
                  <a:pos x="228" y="500"/>
                </a:cxn>
                <a:cxn ang="0">
                  <a:pos x="292" y="488"/>
                </a:cxn>
                <a:cxn ang="0">
                  <a:pos x="308" y="458"/>
                </a:cxn>
                <a:cxn ang="0">
                  <a:pos x="300" y="444"/>
                </a:cxn>
                <a:cxn ang="0">
                  <a:pos x="364" y="448"/>
                </a:cxn>
                <a:cxn ang="0">
                  <a:pos x="388" y="430"/>
                </a:cxn>
                <a:cxn ang="0">
                  <a:pos x="404" y="388"/>
                </a:cxn>
                <a:cxn ang="0">
                  <a:pos x="418" y="374"/>
                </a:cxn>
                <a:cxn ang="0">
                  <a:pos x="404" y="332"/>
                </a:cxn>
                <a:cxn ang="0">
                  <a:pos x="368" y="286"/>
                </a:cxn>
                <a:cxn ang="0">
                  <a:pos x="382" y="254"/>
                </a:cxn>
                <a:cxn ang="0">
                  <a:pos x="348" y="216"/>
                </a:cxn>
                <a:cxn ang="0">
                  <a:pos x="360" y="164"/>
                </a:cxn>
                <a:cxn ang="0">
                  <a:pos x="316" y="154"/>
                </a:cxn>
                <a:cxn ang="0">
                  <a:pos x="328" y="126"/>
                </a:cxn>
                <a:cxn ang="0">
                  <a:pos x="256" y="96"/>
                </a:cxn>
                <a:cxn ang="0">
                  <a:pos x="256" y="80"/>
                </a:cxn>
                <a:cxn ang="0">
                  <a:pos x="292" y="92"/>
                </a:cxn>
                <a:cxn ang="0">
                  <a:pos x="306" y="50"/>
                </a:cxn>
                <a:cxn ang="0">
                  <a:pos x="290" y="30"/>
                </a:cxn>
                <a:cxn ang="0">
                  <a:pos x="278" y="30"/>
                </a:cxn>
                <a:cxn ang="0">
                  <a:pos x="248" y="54"/>
                </a:cxn>
                <a:cxn ang="0">
                  <a:pos x="212" y="48"/>
                </a:cxn>
                <a:cxn ang="0">
                  <a:pos x="200" y="14"/>
                </a:cxn>
                <a:cxn ang="0">
                  <a:pos x="178" y="0"/>
                </a:cxn>
                <a:cxn ang="0">
                  <a:pos x="158" y="34"/>
                </a:cxn>
                <a:cxn ang="0">
                  <a:pos x="158" y="64"/>
                </a:cxn>
                <a:cxn ang="0">
                  <a:pos x="160" y="94"/>
                </a:cxn>
                <a:cxn ang="0">
                  <a:pos x="140" y="108"/>
                </a:cxn>
                <a:cxn ang="0">
                  <a:pos x="128" y="140"/>
                </a:cxn>
                <a:cxn ang="0">
                  <a:pos x="118" y="124"/>
                </a:cxn>
                <a:cxn ang="0">
                  <a:pos x="140" y="92"/>
                </a:cxn>
                <a:cxn ang="0">
                  <a:pos x="110" y="68"/>
                </a:cxn>
                <a:cxn ang="0">
                  <a:pos x="70" y="98"/>
                </a:cxn>
                <a:cxn ang="0">
                  <a:pos x="68" y="110"/>
                </a:cxn>
                <a:cxn ang="0">
                  <a:pos x="88" y="124"/>
                </a:cxn>
                <a:cxn ang="0">
                  <a:pos x="60" y="134"/>
                </a:cxn>
                <a:cxn ang="0">
                  <a:pos x="48" y="136"/>
                </a:cxn>
              </a:cxnLst>
              <a:rect l="0" t="0" r="r" b="b"/>
              <a:pathLst>
                <a:path w="418" h="540">
                  <a:moveTo>
                    <a:pt x="48" y="136"/>
                  </a:moveTo>
                  <a:lnTo>
                    <a:pt x="0" y="184"/>
                  </a:lnTo>
                  <a:lnTo>
                    <a:pt x="10" y="296"/>
                  </a:lnTo>
                  <a:lnTo>
                    <a:pt x="42" y="376"/>
                  </a:lnTo>
                  <a:lnTo>
                    <a:pt x="54" y="378"/>
                  </a:lnTo>
                  <a:lnTo>
                    <a:pt x="22" y="406"/>
                  </a:lnTo>
                  <a:lnTo>
                    <a:pt x="44" y="480"/>
                  </a:lnTo>
                  <a:lnTo>
                    <a:pt x="84" y="494"/>
                  </a:lnTo>
                  <a:lnTo>
                    <a:pt x="132" y="470"/>
                  </a:lnTo>
                  <a:lnTo>
                    <a:pt x="170" y="498"/>
                  </a:lnTo>
                  <a:lnTo>
                    <a:pt x="206" y="540"/>
                  </a:lnTo>
                  <a:lnTo>
                    <a:pt x="232" y="528"/>
                  </a:lnTo>
                  <a:lnTo>
                    <a:pt x="228" y="500"/>
                  </a:lnTo>
                  <a:lnTo>
                    <a:pt x="292" y="488"/>
                  </a:lnTo>
                  <a:lnTo>
                    <a:pt x="308" y="458"/>
                  </a:lnTo>
                  <a:lnTo>
                    <a:pt x="300" y="444"/>
                  </a:lnTo>
                  <a:lnTo>
                    <a:pt x="364" y="448"/>
                  </a:lnTo>
                  <a:lnTo>
                    <a:pt x="388" y="430"/>
                  </a:lnTo>
                  <a:lnTo>
                    <a:pt x="404" y="388"/>
                  </a:lnTo>
                  <a:lnTo>
                    <a:pt x="418" y="374"/>
                  </a:lnTo>
                  <a:lnTo>
                    <a:pt x="404" y="332"/>
                  </a:lnTo>
                  <a:lnTo>
                    <a:pt x="368" y="286"/>
                  </a:lnTo>
                  <a:lnTo>
                    <a:pt x="382" y="254"/>
                  </a:lnTo>
                  <a:lnTo>
                    <a:pt x="348" y="216"/>
                  </a:lnTo>
                  <a:lnTo>
                    <a:pt x="360" y="164"/>
                  </a:lnTo>
                  <a:lnTo>
                    <a:pt x="316" y="154"/>
                  </a:lnTo>
                  <a:lnTo>
                    <a:pt x="328" y="126"/>
                  </a:lnTo>
                  <a:lnTo>
                    <a:pt x="256" y="96"/>
                  </a:lnTo>
                  <a:lnTo>
                    <a:pt x="256" y="80"/>
                  </a:lnTo>
                  <a:lnTo>
                    <a:pt x="292" y="92"/>
                  </a:lnTo>
                  <a:lnTo>
                    <a:pt x="306" y="50"/>
                  </a:lnTo>
                  <a:lnTo>
                    <a:pt x="290" y="30"/>
                  </a:lnTo>
                  <a:lnTo>
                    <a:pt x="278" y="30"/>
                  </a:lnTo>
                  <a:lnTo>
                    <a:pt x="248" y="54"/>
                  </a:lnTo>
                  <a:lnTo>
                    <a:pt x="212" y="48"/>
                  </a:lnTo>
                  <a:lnTo>
                    <a:pt x="200" y="14"/>
                  </a:lnTo>
                  <a:lnTo>
                    <a:pt x="178" y="0"/>
                  </a:lnTo>
                  <a:lnTo>
                    <a:pt x="158" y="34"/>
                  </a:lnTo>
                  <a:lnTo>
                    <a:pt x="158" y="64"/>
                  </a:lnTo>
                  <a:lnTo>
                    <a:pt x="160" y="94"/>
                  </a:lnTo>
                  <a:lnTo>
                    <a:pt x="140" y="108"/>
                  </a:lnTo>
                  <a:lnTo>
                    <a:pt x="128" y="140"/>
                  </a:lnTo>
                  <a:lnTo>
                    <a:pt x="118" y="124"/>
                  </a:lnTo>
                  <a:lnTo>
                    <a:pt x="140" y="92"/>
                  </a:lnTo>
                  <a:lnTo>
                    <a:pt x="110" y="68"/>
                  </a:lnTo>
                  <a:lnTo>
                    <a:pt x="70" y="98"/>
                  </a:lnTo>
                  <a:lnTo>
                    <a:pt x="68" y="110"/>
                  </a:lnTo>
                  <a:lnTo>
                    <a:pt x="88" y="124"/>
                  </a:lnTo>
                  <a:lnTo>
                    <a:pt x="60" y="134"/>
                  </a:lnTo>
                  <a:lnTo>
                    <a:pt x="48" y="13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3366FF">
                    <a:alpha val="28000"/>
                  </a:srgbClr>
                </a:gs>
                <a:gs pos="100000">
                  <a:srgbClr val="3366FF">
                    <a:alpha val="28000"/>
                  </a:srgbClr>
                </a:gs>
              </a:gsLst>
              <a:path path="rect">
                <a:fillToRect l="100000" t="100000"/>
              </a:path>
              <a:tileRect r="-100000" b="-100000"/>
            </a:gradFill>
            <a:ln w="12700" cmpd="sng">
              <a:solidFill>
                <a:srgbClr val="66FFFF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de-DE"/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4627169" y="2008823"/>
              <a:ext cx="17337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>
                  <a:solidFill>
                    <a:srgbClr val="3366FF"/>
                  </a:solidFill>
                </a:rPr>
                <a:t>Canton of Zurich</a:t>
              </a:r>
            </a:p>
          </p:txBody>
        </p:sp>
      </p:grpSp>
      <p:sp>
        <p:nvSpPr>
          <p:cNvPr id="13" name="Rechteck 12"/>
          <p:cNvSpPr/>
          <p:nvPr/>
        </p:nvSpPr>
        <p:spPr>
          <a:xfrm>
            <a:off x="457200" y="1124346"/>
            <a:ext cx="3632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de-DE"/>
              <a:t>- Biodiversity monitoring Switzerland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6718300" y="1104900"/>
            <a:ext cx="2458275" cy="120032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3366FF"/>
                </a:solidFill>
              </a:rPr>
              <a:t>Area: 1739 km2</a:t>
            </a:r>
          </a:p>
          <a:p>
            <a:r>
              <a:rPr lang="de-DE">
                <a:solidFill>
                  <a:srgbClr val="3366FF"/>
                </a:solidFill>
              </a:rPr>
              <a:t>Range: 350 – 1300 m asl</a:t>
            </a:r>
          </a:p>
          <a:p>
            <a:r>
              <a:rPr lang="de-DE">
                <a:solidFill>
                  <a:srgbClr val="3366FF"/>
                </a:solidFill>
              </a:rPr>
              <a:t>75% agriculture/forest</a:t>
            </a:r>
          </a:p>
          <a:p>
            <a:r>
              <a:rPr lang="de-DE">
                <a:solidFill>
                  <a:srgbClr val="3366FF"/>
                </a:solidFill>
              </a:rPr>
              <a:t>25% built environment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Canton Zurich</a:t>
            </a:r>
          </a:p>
        </p:txBody>
      </p:sp>
      <p:pic>
        <p:nvPicPr>
          <p:cNvPr id="5" name="Bild 4" descr="1_zurich_panorama_grossmunster_limmat_river_2012k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53440"/>
            <a:ext cx="8146036" cy="2753360"/>
          </a:xfrm>
          <a:prstGeom prst="rect">
            <a:avLst/>
          </a:prstGeom>
        </p:spPr>
      </p:pic>
      <p:pic>
        <p:nvPicPr>
          <p:cNvPr id="6" name="Bild 5" descr="Bäretswil_-_Neuthal_&amp;_Hinterburg_im_Tösstal_2011-09-23_13-29-40k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9" y="3895852"/>
            <a:ext cx="8150511" cy="2758948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7493000" y="838200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400 m a.s.l.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6654800" y="3857752"/>
            <a:ext cx="12530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900 m a.s.l.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The Zurich floras</a:t>
            </a:r>
          </a:p>
        </p:txBody>
      </p:sp>
      <p:pic>
        <p:nvPicPr>
          <p:cNvPr id="4" name="Bild 3" descr="fi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884903"/>
            <a:ext cx="8229600" cy="2879630"/>
          </a:xfrm>
          <a:prstGeom prst="rect">
            <a:avLst/>
          </a:prstGeom>
        </p:spPr>
      </p:pic>
      <p:grpSp>
        <p:nvGrpSpPr>
          <p:cNvPr id="15" name="Gruppierung 14"/>
          <p:cNvGrpSpPr/>
          <p:nvPr/>
        </p:nvGrpSpPr>
        <p:grpSpPr>
          <a:xfrm>
            <a:off x="676809" y="3768167"/>
            <a:ext cx="1502497" cy="1662174"/>
            <a:chOff x="676809" y="3768167"/>
            <a:chExt cx="1502497" cy="1662174"/>
          </a:xfrm>
        </p:grpSpPr>
        <p:sp>
          <p:nvSpPr>
            <p:cNvPr id="5" name="Textfeld 4"/>
            <p:cNvSpPr txBox="1"/>
            <p:nvPr/>
          </p:nvSpPr>
          <p:spPr>
            <a:xfrm>
              <a:off x="1070509" y="3768167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>
                  <a:solidFill>
                    <a:srgbClr val="FF0000"/>
                  </a:solidFill>
                </a:rPr>
                <a:t>1839</a:t>
              </a:r>
            </a:p>
          </p:txBody>
        </p:sp>
        <p:sp>
          <p:nvSpPr>
            <p:cNvPr id="9" name="Textfeld 8"/>
            <p:cNvSpPr txBox="1"/>
            <p:nvPr/>
          </p:nvSpPr>
          <p:spPr>
            <a:xfrm>
              <a:off x="676809" y="4291568"/>
              <a:ext cx="1502497" cy="113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>
                  <a:solidFill>
                    <a:srgbClr val="FF0000"/>
                  </a:solidFill>
                </a:rPr>
                <a:t>The Complete</a:t>
              </a:r>
            </a:p>
            <a:p>
              <a:pPr algn="ctr"/>
              <a:endParaRPr lang="de-DE">
                <a:solidFill>
                  <a:srgbClr val="FF0000"/>
                </a:solidFill>
              </a:endParaRPr>
            </a:p>
            <a:p>
              <a:pPr algn="ctr"/>
              <a:r>
                <a:rPr lang="de-DE" sz="1600" i="1">
                  <a:solidFill>
                    <a:srgbClr val="FF0000"/>
                  </a:solidFill>
                </a:rPr>
                <a:t>Pre-industrial</a:t>
              </a:r>
            </a:p>
            <a:p>
              <a:pPr algn="ctr"/>
              <a:r>
                <a:rPr lang="de-DE" sz="1600" i="1">
                  <a:solidFill>
                    <a:srgbClr val="FF0000"/>
                  </a:solidFill>
                </a:rPr>
                <a:t>No fertilizers</a:t>
              </a:r>
            </a:p>
          </p:txBody>
        </p:sp>
      </p:grpSp>
      <p:grpSp>
        <p:nvGrpSpPr>
          <p:cNvPr id="19" name="Gruppierung 18"/>
          <p:cNvGrpSpPr/>
          <p:nvPr/>
        </p:nvGrpSpPr>
        <p:grpSpPr>
          <a:xfrm>
            <a:off x="2786061" y="3768167"/>
            <a:ext cx="1151389" cy="1169732"/>
            <a:chOff x="2786061" y="3768167"/>
            <a:chExt cx="1151389" cy="1169732"/>
          </a:xfrm>
        </p:grpSpPr>
        <p:sp>
          <p:nvSpPr>
            <p:cNvPr id="6" name="Textfeld 5"/>
            <p:cNvSpPr txBox="1"/>
            <p:nvPr/>
          </p:nvSpPr>
          <p:spPr>
            <a:xfrm>
              <a:off x="3031104" y="3768167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/>
                <a:t>1905</a:t>
              </a:r>
            </a:p>
          </p:txBody>
        </p:sp>
        <p:sp>
          <p:nvSpPr>
            <p:cNvPr id="10" name="Textfeld 9"/>
            <p:cNvSpPr txBox="1"/>
            <p:nvPr/>
          </p:nvSpPr>
          <p:spPr>
            <a:xfrm>
              <a:off x="2786061" y="4291568"/>
              <a:ext cx="11513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/>
                <a:t>The Aliens</a:t>
              </a:r>
            </a:p>
            <a:p>
              <a:pPr algn="ctr"/>
              <a:endParaRPr lang="de-DE"/>
            </a:p>
          </p:txBody>
        </p:sp>
      </p:grpSp>
      <p:grpSp>
        <p:nvGrpSpPr>
          <p:cNvPr id="20" name="Gruppierung 19"/>
          <p:cNvGrpSpPr/>
          <p:nvPr/>
        </p:nvGrpSpPr>
        <p:grpSpPr>
          <a:xfrm>
            <a:off x="4831692" y="3768167"/>
            <a:ext cx="1095172" cy="892733"/>
            <a:chOff x="4831692" y="3768167"/>
            <a:chExt cx="1095172" cy="892733"/>
          </a:xfrm>
        </p:grpSpPr>
        <p:sp>
          <p:nvSpPr>
            <p:cNvPr id="7" name="Textfeld 6"/>
            <p:cNvSpPr txBox="1"/>
            <p:nvPr/>
          </p:nvSpPr>
          <p:spPr>
            <a:xfrm>
              <a:off x="5072743" y="3768167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/>
                <a:t>1912</a:t>
              </a:r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4831692" y="4291568"/>
              <a:ext cx="1095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/>
                <a:t>The Ferns</a:t>
              </a:r>
            </a:p>
          </p:txBody>
        </p:sp>
      </p:grpSp>
      <p:grpSp>
        <p:nvGrpSpPr>
          <p:cNvPr id="21" name="Gruppierung 20"/>
          <p:cNvGrpSpPr/>
          <p:nvPr/>
        </p:nvGrpSpPr>
        <p:grpSpPr>
          <a:xfrm>
            <a:off x="6825592" y="3735901"/>
            <a:ext cx="1644275" cy="924999"/>
            <a:chOff x="6825592" y="3735901"/>
            <a:chExt cx="1644275" cy="924999"/>
          </a:xfrm>
        </p:grpSpPr>
        <p:sp>
          <p:nvSpPr>
            <p:cNvPr id="8" name="Textfeld 7"/>
            <p:cNvSpPr txBox="1"/>
            <p:nvPr/>
          </p:nvSpPr>
          <p:spPr>
            <a:xfrm>
              <a:off x="7301620" y="3735901"/>
              <a:ext cx="6526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/>
                <a:t>1915</a:t>
              </a: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6825592" y="4291568"/>
              <a:ext cx="1644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/>
                <a:t>The Incomplete</a:t>
              </a:r>
            </a:p>
          </p:txBody>
        </p:sp>
      </p:grpSp>
      <p:sp>
        <p:nvSpPr>
          <p:cNvPr id="13" name="Textfeld 12"/>
          <p:cNvSpPr txBox="1"/>
          <p:nvPr/>
        </p:nvSpPr>
        <p:spPr>
          <a:xfrm>
            <a:off x="1206500" y="5803900"/>
            <a:ext cx="36079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/>
              <a:t>➡ High time for a new flora</a:t>
            </a:r>
          </a:p>
        </p:txBody>
      </p:sp>
      <p:sp>
        <p:nvSpPr>
          <p:cNvPr id="14" name="Rechteck 13"/>
          <p:cNvSpPr/>
          <p:nvPr/>
        </p:nvSpPr>
        <p:spPr>
          <a:xfrm>
            <a:off x="4814429" y="5807333"/>
            <a:ext cx="31978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/>
              <a:t>...  but how to organise?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Step 1: </a:t>
            </a:r>
            <a:r>
              <a:rPr lang="de-DE">
                <a:solidFill>
                  <a:srgbClr val="000000"/>
                </a:solidFill>
              </a:rPr>
              <a:t>what is the question? </a:t>
            </a:r>
          </a:p>
        </p:txBody>
      </p:sp>
      <p:pic>
        <p:nvPicPr>
          <p:cNvPr id="5" name="Bild 4" descr="Bild 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884903"/>
            <a:ext cx="4580743" cy="5503198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5207000" y="850900"/>
            <a:ext cx="374493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Scientific Aims</a:t>
            </a:r>
          </a:p>
          <a:p>
            <a:endParaRPr lang="de-DE"/>
          </a:p>
          <a:p>
            <a:r>
              <a:rPr lang="de-DE" sz="1600"/>
              <a:t>To map the flora within 5 years (snap-shot)</a:t>
            </a:r>
          </a:p>
          <a:p>
            <a:r>
              <a:rPr lang="de-DE" sz="1600"/>
              <a:t>To establish a representative view</a:t>
            </a:r>
          </a:p>
          <a:p>
            <a:r>
              <a:rPr lang="de-DE" sz="1600"/>
              <a:t>To estimate species abundances</a:t>
            </a:r>
          </a:p>
          <a:p>
            <a:r>
              <a:rPr lang="de-DE" sz="1600"/>
              <a:t>To explore species rarity and commonness</a:t>
            </a:r>
          </a:p>
          <a:p>
            <a:r>
              <a:rPr lang="de-DE" sz="1600"/>
              <a:t>To detect spatio-temporal flora changes</a:t>
            </a:r>
          </a:p>
          <a:p>
            <a:r>
              <a:rPr lang="de-DE" sz="1600"/>
              <a:t>To explore species ranges at the mesoscale 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5207000" y="3340100"/>
            <a:ext cx="340560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Popular Aims</a:t>
            </a:r>
          </a:p>
          <a:p>
            <a:endParaRPr lang="de-DE"/>
          </a:p>
          <a:p>
            <a:r>
              <a:rPr lang="de-DE" sz="1600"/>
              <a:t>To spread botany knowledge</a:t>
            </a:r>
          </a:p>
          <a:p>
            <a:r>
              <a:rPr lang="de-DE" sz="1600"/>
              <a:t>To sensibilize </a:t>
            </a:r>
            <a:r>
              <a:rPr lang="en-US" sz="1600"/>
              <a:t>people to species change</a:t>
            </a:r>
            <a:endParaRPr lang="de-DE" sz="1600"/>
          </a:p>
          <a:p>
            <a:r>
              <a:rPr lang="de-DE" sz="1600"/>
              <a:t>To sensibilize people to area loss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5207000" y="5041900"/>
            <a:ext cx="373431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Methods</a:t>
            </a:r>
          </a:p>
          <a:p>
            <a:endParaRPr lang="de-DE"/>
          </a:p>
          <a:p>
            <a:r>
              <a:rPr lang="de-DE" sz="1600"/>
              <a:t>Sample 1: 209 square plots ( 1 km</a:t>
            </a:r>
            <a:r>
              <a:rPr lang="de-DE" sz="1600" baseline="30000"/>
              <a:t>2</a:t>
            </a:r>
            <a:r>
              <a:rPr lang="de-DE" sz="1600"/>
              <a:t>)</a:t>
            </a:r>
          </a:p>
          <a:p>
            <a:r>
              <a:rPr lang="de-CH" sz="1600"/>
              <a:t>Sample 2: 25 landscape plots (ca. 100 km</a:t>
            </a:r>
            <a:r>
              <a:rPr lang="de-CH" sz="1600" baseline="30000"/>
              <a:t>2</a:t>
            </a:r>
            <a:r>
              <a:rPr lang="de-CH" sz="1600"/>
              <a:t>)</a:t>
            </a:r>
          </a:p>
          <a:p>
            <a:r>
              <a:rPr lang="de-CH" sz="1600"/>
              <a:t>Integration of many volunteers</a:t>
            </a:r>
          </a:p>
          <a:p>
            <a:r>
              <a:rPr lang="de-CH" sz="1600"/>
              <a:t>=&gt; citizen science</a:t>
            </a:r>
            <a:endParaRPr lang="de-DE" sz="1600"/>
          </a:p>
        </p:txBody>
      </p:sp>
      <p:sp>
        <p:nvSpPr>
          <p:cNvPr id="8" name="Textfeld 7"/>
          <p:cNvSpPr txBox="1"/>
          <p:nvPr/>
        </p:nvSpPr>
        <p:spPr>
          <a:xfrm>
            <a:off x="571500" y="5464771"/>
            <a:ext cx="4580743" cy="923330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de-DE" b="1"/>
              <a:t>Citizen science</a:t>
            </a:r>
          </a:p>
          <a:p>
            <a:r>
              <a:rPr lang="de-DE"/>
              <a:t>Scientific research conducted, in whole or in part, by amateur or nonprofessional scientists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pic_kartieranleitu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5172"/>
            <a:ext cx="3886200" cy="5431536"/>
          </a:xfrm>
          <a:prstGeom prst="rect">
            <a:avLst/>
          </a:prstGeom>
          <a:ln>
            <a:solidFill>
              <a:srgbClr val="D9D9D9"/>
            </a:solidFill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Step 2: </a:t>
            </a:r>
            <a:r>
              <a:rPr lang="de-DE">
                <a:solidFill>
                  <a:schemeClr val="tx1"/>
                </a:solidFill>
              </a:rPr>
              <a:t>pilot mapping</a:t>
            </a:r>
          </a:p>
        </p:txBody>
      </p:sp>
      <p:pic>
        <p:nvPicPr>
          <p:cNvPr id="7" name="Bild 6" descr="pic_artenlis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00" y="1096772"/>
            <a:ext cx="3886200" cy="543153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8" name="Bild 7" descr="pic_kart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3124" y="1189703"/>
            <a:ext cx="3959352" cy="5431536"/>
          </a:xfrm>
          <a:prstGeom prst="rect">
            <a:avLst/>
          </a:prstGeom>
          <a:ln>
            <a:solidFill>
              <a:srgbClr val="D9D9D9"/>
            </a:solidFill>
          </a:ln>
        </p:spPr>
      </p:pic>
      <p:pic>
        <p:nvPicPr>
          <p:cNvPr id="10" name="Bild 9" descr="pic_luftbild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6624" y="1297432"/>
            <a:ext cx="3858768" cy="5408676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1" name="Bild 10" descr="pic_oekosystem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0" y="1360932"/>
            <a:ext cx="3886200" cy="5431536"/>
          </a:xfrm>
          <a:prstGeom prst="rect">
            <a:avLst/>
          </a:prstGeom>
          <a:ln>
            <a:solidFill>
              <a:srgbClr val="D9D9D9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ierung 10"/>
          <p:cNvGrpSpPr/>
          <p:nvPr/>
        </p:nvGrpSpPr>
        <p:grpSpPr>
          <a:xfrm>
            <a:off x="1664493" y="1981200"/>
            <a:ext cx="5611813" cy="3810000"/>
            <a:chOff x="1664493" y="1981200"/>
            <a:chExt cx="5611813" cy="3810000"/>
          </a:xfrm>
        </p:grpSpPr>
        <p:pic>
          <p:nvPicPr>
            <p:cNvPr id="8" name="Bild 4" descr="zbg_FloZpilot11.jp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664493" y="1981200"/>
              <a:ext cx="5611813" cy="3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Textfeld 8"/>
            <p:cNvSpPr txBox="1"/>
            <p:nvPr/>
          </p:nvSpPr>
          <p:spPr>
            <a:xfrm>
              <a:off x="1803400" y="2114034"/>
              <a:ext cx="1803400" cy="338554"/>
            </a:xfrm>
            <a:prstGeom prst="rect">
              <a:avLst/>
            </a:prstGeom>
            <a:solidFill>
              <a:srgbClr val="FFFFFF"/>
            </a:solidFill>
          </p:spPr>
          <p:txBody>
            <a:bodyPr wrap="square" rtlCol="0">
              <a:spAutoFit/>
            </a:bodyPr>
            <a:lstStyle/>
            <a:p>
              <a:r>
                <a:rPr lang="de-DE" sz="1600"/>
                <a:t>Pilot mapping 2011</a:t>
              </a:r>
            </a:p>
          </p:txBody>
        </p:sp>
        <p:sp>
          <p:nvSpPr>
            <p:cNvPr id="10" name="Rechteck 9"/>
            <p:cNvSpPr/>
            <p:nvPr/>
          </p:nvSpPr>
          <p:spPr>
            <a:xfrm>
              <a:off x="1803400" y="2465288"/>
              <a:ext cx="1803400" cy="2271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Pilot mappings: </a:t>
            </a:r>
            <a:r>
              <a:rPr lang="de-DE">
                <a:solidFill>
                  <a:srgbClr val="000000"/>
                </a:solidFill>
              </a:rPr>
              <a:t>Flora camps 2011 and 2012</a:t>
            </a:r>
          </a:p>
        </p:txBody>
      </p:sp>
      <p:grpSp>
        <p:nvGrpSpPr>
          <p:cNvPr id="14" name="Gruppierung 13"/>
          <p:cNvGrpSpPr/>
          <p:nvPr/>
        </p:nvGrpSpPr>
        <p:grpSpPr>
          <a:xfrm>
            <a:off x="508000" y="990600"/>
            <a:ext cx="8276166" cy="2047875"/>
            <a:chOff x="508000" y="990600"/>
            <a:chExt cx="8276166" cy="2047875"/>
          </a:xfrm>
        </p:grpSpPr>
        <p:pic>
          <p:nvPicPr>
            <p:cNvPr id="5" name="Bild 7" descr="ramsauer_floz11_nobis_bachmann_kuepfer.jp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070599" y="1003299"/>
              <a:ext cx="2713567" cy="2035175"/>
            </a:xfrm>
            <a:prstGeom prst="rect">
              <a:avLst/>
            </a:prstGeom>
            <a:noFill/>
            <a:ln w="9525">
              <a:solidFill>
                <a:srgbClr val="BBE0E3"/>
              </a:solidFill>
              <a:miter lim="800000"/>
              <a:headEnd/>
              <a:tailEnd/>
            </a:ln>
          </p:spPr>
        </p:pic>
        <p:pic>
          <p:nvPicPr>
            <p:cNvPr id="6" name="Bild 9" descr="ramsauer_floz11_altmann1.jp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8000" y="990600"/>
              <a:ext cx="2730500" cy="2047875"/>
            </a:xfrm>
            <a:prstGeom prst="rect">
              <a:avLst/>
            </a:prstGeom>
            <a:noFill/>
            <a:ln w="9525">
              <a:solidFill>
                <a:srgbClr val="BBE0E3"/>
              </a:solidFill>
              <a:miter lim="800000"/>
              <a:headEnd/>
              <a:tailEnd/>
            </a:ln>
          </p:spPr>
        </p:pic>
        <p:pic>
          <p:nvPicPr>
            <p:cNvPr id="7" name="Bild 11" descr="buholzer_floz11_richner_wohlgemuth.jp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295651" y="1003301"/>
              <a:ext cx="2713566" cy="2035174"/>
            </a:xfrm>
            <a:prstGeom prst="rect">
              <a:avLst/>
            </a:prstGeom>
            <a:noFill/>
            <a:ln w="9525">
              <a:solidFill>
                <a:srgbClr val="BBE0E3"/>
              </a:solidFill>
              <a:miter lim="800000"/>
              <a:headEnd/>
              <a:tailEnd/>
            </a:ln>
          </p:spPr>
        </p:pic>
      </p:grpSp>
      <p:grpSp>
        <p:nvGrpSpPr>
          <p:cNvPr id="15" name="Gruppierung 14"/>
          <p:cNvGrpSpPr/>
          <p:nvPr/>
        </p:nvGrpSpPr>
        <p:grpSpPr>
          <a:xfrm>
            <a:off x="508000" y="4571999"/>
            <a:ext cx="8293099" cy="2047876"/>
            <a:chOff x="508000" y="4571999"/>
            <a:chExt cx="8293099" cy="2047876"/>
          </a:xfrm>
        </p:grpSpPr>
        <p:pic>
          <p:nvPicPr>
            <p:cNvPr id="4" name="Bild 4" descr="serena_floz11_urskaeser.jpg"/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8000" y="4572000"/>
              <a:ext cx="2730500" cy="2047875"/>
            </a:xfrm>
            <a:prstGeom prst="rect">
              <a:avLst/>
            </a:prstGeom>
            <a:noFill/>
            <a:ln w="9525">
              <a:solidFill>
                <a:srgbClr val="BBE0E3"/>
              </a:solidFill>
              <a:miter lim="800000"/>
              <a:headEnd/>
              <a:tailEnd/>
            </a:ln>
          </p:spPr>
        </p:pic>
        <p:pic>
          <p:nvPicPr>
            <p:cNvPr id="12" name="Bild 8" descr="ramsauer_floz11_rittersaal2.jpg"/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3295651" y="4571999"/>
              <a:ext cx="2730500" cy="2047875"/>
            </a:xfrm>
            <a:prstGeom prst="rect">
              <a:avLst/>
            </a:prstGeom>
            <a:noFill/>
            <a:ln w="9525">
              <a:solidFill>
                <a:srgbClr val="BBE0E3"/>
              </a:solidFill>
              <a:miter lim="800000"/>
              <a:headEnd/>
              <a:tailEnd/>
            </a:ln>
          </p:spPr>
        </p:pic>
        <p:pic>
          <p:nvPicPr>
            <p:cNvPr id="13" name="Bild 4" descr="spillmann_floz11_headquarter.jpg"/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6070598" y="4571999"/>
              <a:ext cx="2730501" cy="2047876"/>
            </a:xfrm>
            <a:prstGeom prst="rect">
              <a:avLst/>
            </a:prstGeom>
            <a:noFill/>
            <a:ln w="9525">
              <a:solidFill>
                <a:srgbClr val="BBE0E3"/>
              </a:solidFill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Advertising: </a:t>
            </a:r>
            <a:r>
              <a:rPr lang="de-DE">
                <a:solidFill>
                  <a:schemeClr val="tx1"/>
                </a:solidFill>
              </a:rPr>
              <a:t>by newpaper reports</a:t>
            </a:r>
          </a:p>
        </p:txBody>
      </p:sp>
      <p:grpSp>
        <p:nvGrpSpPr>
          <p:cNvPr id="7" name="Gruppierung 6"/>
          <p:cNvGrpSpPr/>
          <p:nvPr/>
        </p:nvGrpSpPr>
        <p:grpSpPr>
          <a:xfrm>
            <a:off x="533400" y="1431003"/>
            <a:ext cx="3581400" cy="5080000"/>
            <a:chOff x="215900" y="965201"/>
            <a:chExt cx="3581400" cy="5080000"/>
          </a:xfrm>
        </p:grpSpPr>
        <p:pic>
          <p:nvPicPr>
            <p:cNvPr id="4" name="Bild 3" descr="NZZ_20110620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 rot="21000000">
              <a:off x="457200" y="1088103"/>
              <a:ext cx="3164885" cy="4768427"/>
            </a:xfrm>
            <a:prstGeom prst="rect">
              <a:avLst/>
            </a:prstGeom>
            <a:solidFill>
              <a:srgbClr val="FFFFFF"/>
            </a:solidFill>
          </p:spPr>
        </p:pic>
        <p:sp>
          <p:nvSpPr>
            <p:cNvPr id="6" name="Rechteck 5"/>
            <p:cNvSpPr/>
            <p:nvPr/>
          </p:nvSpPr>
          <p:spPr>
            <a:xfrm rot="21000000">
              <a:off x="215900" y="965201"/>
              <a:ext cx="3581400" cy="5080000"/>
            </a:xfrm>
            <a:prstGeom prst="rect">
              <a:avLst/>
            </a:prstGeom>
            <a:noFill/>
            <a:ln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8" name="Bild 17" descr="zu20120207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4"/>
              <a:stretch>
                <a:fillRect/>
              </a:stretch>
            </p:blipFill>
          </mc:Choice>
          <mc:Fallback>
            <p:blipFill>
              <a:blip r:embed="rId5"/>
              <a:stretch>
                <a:fillRect/>
              </a:stretch>
            </p:blipFill>
          </mc:Fallback>
        </mc:AlternateContent>
        <p:spPr>
          <a:xfrm>
            <a:off x="1727872" y="956582"/>
            <a:ext cx="3404462" cy="4999718"/>
          </a:xfrm>
          <a:prstGeom prst="rect">
            <a:avLst/>
          </a:prstGeom>
          <a:solidFill>
            <a:srgbClr val="FFFFFF"/>
          </a:solidFill>
          <a:ln>
            <a:solidFill>
              <a:srgbClr val="C6D9F1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22" name="Gruppierung 21"/>
          <p:cNvGrpSpPr/>
          <p:nvPr/>
        </p:nvGrpSpPr>
        <p:grpSpPr>
          <a:xfrm>
            <a:off x="3170140" y="1201905"/>
            <a:ext cx="3572303" cy="4883818"/>
            <a:chOff x="4287740" y="1062205"/>
            <a:chExt cx="3572303" cy="4883818"/>
          </a:xfrm>
        </p:grpSpPr>
        <p:sp>
          <p:nvSpPr>
            <p:cNvPr id="20" name="Rechteck 19"/>
            <p:cNvSpPr/>
            <p:nvPr/>
          </p:nvSpPr>
          <p:spPr>
            <a:xfrm rot="600000">
              <a:off x="4287740" y="1062205"/>
              <a:ext cx="3572303" cy="4883818"/>
            </a:xfrm>
            <a:prstGeom prst="rect">
              <a:avLst/>
            </a:prstGeom>
            <a:solidFill>
              <a:srgbClr val="FFFFFF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1" name="Bild 20" descr="andelfinger_20110615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6"/>
                <a:stretch>
                  <a:fillRect/>
                </a:stretch>
              </p:blipFill>
            </mc:Choice>
            <mc:Fallback>
              <p:blipFill>
                <a:blip r:embed="rId7"/>
                <a:stretch>
                  <a:fillRect/>
                </a:stretch>
              </p:blipFill>
            </mc:Fallback>
          </mc:AlternateContent>
          <p:spPr>
            <a:xfrm rot="600000">
              <a:off x="4409293" y="1144964"/>
              <a:ext cx="3326015" cy="4706731"/>
            </a:xfrm>
            <a:prstGeom prst="rect">
              <a:avLst/>
            </a:prstGeom>
          </p:spPr>
        </p:pic>
      </p:grpSp>
      <p:grpSp>
        <p:nvGrpSpPr>
          <p:cNvPr id="23" name="Gruppierung 22"/>
          <p:cNvGrpSpPr/>
          <p:nvPr/>
        </p:nvGrpSpPr>
        <p:grpSpPr>
          <a:xfrm rot="1200000">
            <a:off x="4244630" y="2281902"/>
            <a:ext cx="4267200" cy="3632198"/>
            <a:chOff x="3073400" y="2997202"/>
            <a:chExt cx="4267200" cy="3632198"/>
          </a:xfrm>
        </p:grpSpPr>
        <p:sp>
          <p:nvSpPr>
            <p:cNvPr id="24" name="Rechteck 23"/>
            <p:cNvSpPr/>
            <p:nvPr/>
          </p:nvSpPr>
          <p:spPr>
            <a:xfrm>
              <a:off x="3073400" y="2997202"/>
              <a:ext cx="4267200" cy="3632198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2">
                  <a:lumMod val="20000"/>
                  <a:lumOff val="80000"/>
                </a:schemeClr>
              </a:solidFill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25" name="Bild 24" descr="zuercherbauer_2012_05_11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8"/>
                <a:stretch>
                  <a:fillRect/>
                </a:stretch>
              </p:blipFill>
            </mc:Choice>
            <mc:Fallback>
              <p:blipFill>
                <a:blip r:embed="rId9"/>
                <a:stretch>
                  <a:fillRect/>
                </a:stretch>
              </p:blipFill>
            </mc:Fallback>
          </mc:AlternateContent>
          <p:spPr>
            <a:xfrm>
              <a:off x="3173790" y="3090605"/>
              <a:ext cx="4093449" cy="347529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Step 3: </a:t>
            </a:r>
            <a:r>
              <a:rPr lang="de-DE">
                <a:solidFill>
                  <a:srgbClr val="000000"/>
                </a:solidFill>
              </a:rPr>
              <a:t>Analsyis of </a:t>
            </a:r>
            <a:r>
              <a:rPr lang="de-DE">
                <a:solidFill>
                  <a:srgbClr val="000000"/>
                </a:solidFill>
              </a:rPr>
              <a:t>r</a:t>
            </a:r>
            <a:r>
              <a:rPr lang="de-DE">
                <a:solidFill>
                  <a:srgbClr val="000000"/>
                </a:solidFill>
              </a:rPr>
              <a:t>esults from pilot mapping</a:t>
            </a:r>
          </a:p>
        </p:txBody>
      </p:sp>
      <p:pic>
        <p:nvPicPr>
          <p:cNvPr id="5" name="Bild 4" descr="pic_protokoll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8" y="990854"/>
            <a:ext cx="3758184" cy="53080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6" name="Bild 5" descr="pic_protokoll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8708" y="1028954"/>
            <a:ext cx="3758184" cy="53080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Bild 6" descr="pic_protokoll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5246" y="1067054"/>
            <a:ext cx="3758184" cy="53080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Bild 7" descr="pic_protokoll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908" y="1105154"/>
            <a:ext cx="3758184" cy="53080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9" name="Bild 8" descr="distanzmesser.icns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915432">
            <a:off x="1781122" y="1365460"/>
            <a:ext cx="2322513" cy="232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Definition of methods: </a:t>
            </a:r>
            <a:r>
              <a:rPr lang="de-DE">
                <a:solidFill>
                  <a:schemeClr val="tx1"/>
                </a:solidFill>
              </a:rPr>
              <a:t>Length of stay</a:t>
            </a:r>
          </a:p>
        </p:txBody>
      </p:sp>
      <p:pic>
        <p:nvPicPr>
          <p:cNvPr id="6" name="Bild 5" descr="effort_h_2011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20700" y="1238250"/>
            <a:ext cx="7200118" cy="5238000"/>
          </a:xfrm>
          <a:prstGeom prst="rect">
            <a:avLst/>
          </a:prstGeom>
        </p:spPr>
      </p:pic>
      <p:sp>
        <p:nvSpPr>
          <p:cNvPr id="7" name="Freihandform 6"/>
          <p:cNvSpPr>
            <a:spLocks noChangeArrowheads="1"/>
          </p:cNvSpPr>
          <p:nvPr/>
        </p:nvSpPr>
        <p:spPr bwMode="auto">
          <a:xfrm>
            <a:off x="2019300" y="3429000"/>
            <a:ext cx="2184400" cy="1384300"/>
          </a:xfrm>
          <a:custGeom>
            <a:avLst/>
            <a:gdLst>
              <a:gd name="T0" fmla="*/ 0 w 2133600"/>
              <a:gd name="T1" fmla="*/ 1346200 h 1346200"/>
              <a:gd name="T2" fmla="*/ 1028700 w 2133600"/>
              <a:gd name="T3" fmla="*/ 457200 h 1346200"/>
              <a:gd name="T4" fmla="*/ 2133600 w 2133600"/>
              <a:gd name="T5" fmla="*/ 0 h 1346200"/>
              <a:gd name="T6" fmla="*/ 0 60000 65536"/>
              <a:gd name="T7" fmla="*/ 0 60000 65536"/>
              <a:gd name="T8" fmla="*/ 0 60000 65536"/>
              <a:gd name="T9" fmla="*/ 0 w 2133600"/>
              <a:gd name="T10" fmla="*/ 0 h 1346200"/>
              <a:gd name="T11" fmla="*/ 2133600 w 2133600"/>
              <a:gd name="T12" fmla="*/ 1346200 h 13462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3600" h="1346200">
                <a:moveTo>
                  <a:pt x="0" y="1346200"/>
                </a:moveTo>
                <a:lnTo>
                  <a:pt x="1028700" y="457200"/>
                </a:lnTo>
                <a:lnTo>
                  <a:pt x="2133600" y="0"/>
                </a:lnTo>
              </a:path>
            </a:pathLst>
          </a:custGeom>
          <a:noFill/>
          <a:ln w="9525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8" name="Freihandform 7"/>
          <p:cNvSpPr>
            <a:spLocks noChangeArrowheads="1"/>
          </p:cNvSpPr>
          <p:nvPr/>
        </p:nvSpPr>
        <p:spPr bwMode="auto">
          <a:xfrm>
            <a:off x="2463800" y="2019300"/>
            <a:ext cx="2832100" cy="1409700"/>
          </a:xfrm>
          <a:custGeom>
            <a:avLst/>
            <a:gdLst>
              <a:gd name="T0" fmla="*/ 0 w 2705100"/>
              <a:gd name="T1" fmla="*/ 1308100 h 1308100"/>
              <a:gd name="T2" fmla="*/ 1143000 w 2705100"/>
              <a:gd name="T3" fmla="*/ 622300 h 1308100"/>
              <a:gd name="T4" fmla="*/ 2705100 w 2705100"/>
              <a:gd name="T5" fmla="*/ 0 h 1308100"/>
              <a:gd name="T6" fmla="*/ 2705100 w 2705100"/>
              <a:gd name="T7" fmla="*/ 0 h 1308100"/>
              <a:gd name="T8" fmla="*/ 0 60000 65536"/>
              <a:gd name="T9" fmla="*/ 0 60000 65536"/>
              <a:gd name="T10" fmla="*/ 0 60000 65536"/>
              <a:gd name="T11" fmla="*/ 0 60000 65536"/>
              <a:gd name="T12" fmla="*/ 0 w 2705100"/>
              <a:gd name="T13" fmla="*/ 0 h 1308100"/>
              <a:gd name="T14" fmla="*/ 2705100 w 2705100"/>
              <a:gd name="T15" fmla="*/ 1308100 h 13081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05100" h="1308100">
                <a:moveTo>
                  <a:pt x="0" y="1308100"/>
                </a:moveTo>
                <a:lnTo>
                  <a:pt x="1143000" y="622300"/>
                </a:lnTo>
                <a:lnTo>
                  <a:pt x="2705100" y="0"/>
                </a:lnTo>
              </a:path>
            </a:pathLst>
          </a:custGeom>
          <a:noFill/>
          <a:ln w="9525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9" name="Freihandform 8"/>
          <p:cNvSpPr>
            <a:spLocks noChangeArrowheads="1"/>
          </p:cNvSpPr>
          <p:nvPr/>
        </p:nvSpPr>
        <p:spPr bwMode="auto">
          <a:xfrm>
            <a:off x="3416300" y="2463800"/>
            <a:ext cx="2908300" cy="1778000"/>
          </a:xfrm>
          <a:custGeom>
            <a:avLst/>
            <a:gdLst>
              <a:gd name="T0" fmla="*/ 0 w 2794000"/>
              <a:gd name="T1" fmla="*/ 1701800 h 1701800"/>
              <a:gd name="T2" fmla="*/ 342900 w 2794000"/>
              <a:gd name="T3" fmla="*/ 571500 h 1701800"/>
              <a:gd name="T4" fmla="*/ 2794000 w 2794000"/>
              <a:gd name="T5" fmla="*/ 0 h 1701800"/>
              <a:gd name="T6" fmla="*/ 0 60000 65536"/>
              <a:gd name="T7" fmla="*/ 0 60000 65536"/>
              <a:gd name="T8" fmla="*/ 0 60000 65536"/>
              <a:gd name="T9" fmla="*/ 0 w 2794000"/>
              <a:gd name="T10" fmla="*/ 0 h 1701800"/>
              <a:gd name="T11" fmla="*/ 2794000 w 2794000"/>
              <a:gd name="T12" fmla="*/ 1701800 h 17018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794000" h="1701800">
                <a:moveTo>
                  <a:pt x="0" y="1701800"/>
                </a:moveTo>
                <a:lnTo>
                  <a:pt x="342900" y="571500"/>
                </a:lnTo>
                <a:lnTo>
                  <a:pt x="2794000" y="0"/>
                </a:lnTo>
              </a:path>
            </a:pathLst>
          </a:custGeom>
          <a:noFill/>
          <a:ln w="9525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5943600" y="4318000"/>
            <a:ext cx="3048000" cy="8255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de-DE" u="sng">
                <a:solidFill>
                  <a:srgbClr val="3366FF"/>
                </a:solidFill>
              </a:rPr>
              <a:t>Conclusion</a:t>
            </a:r>
            <a:r>
              <a:rPr lang="de-DE" sz="1800">
                <a:solidFill>
                  <a:srgbClr val="3366FF"/>
                </a:solidFill>
              </a:rPr>
              <a:t>: </a:t>
            </a:r>
          </a:p>
          <a:p>
            <a:r>
              <a:rPr lang="de-DE" sz="1800">
                <a:solidFill>
                  <a:srgbClr val="3366FF"/>
                </a:solidFill>
              </a:rPr>
              <a:t>Lenght of stay is crucial</a:t>
            </a: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6891106" y="3317875"/>
            <a:ext cx="165942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de-DE" sz="1800"/>
              <a:t>Concordance of </a:t>
            </a:r>
          </a:p>
          <a:p>
            <a:pPr algn="ctr"/>
            <a:r>
              <a:rPr lang="de-DE" sz="1800"/>
              <a:t>species lists:</a:t>
            </a:r>
          </a:p>
          <a:p>
            <a:pPr algn="ctr"/>
            <a:r>
              <a:rPr lang="de-DE" sz="1800"/>
              <a:t>66 – 89%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Definition of methods: </a:t>
            </a:r>
            <a:r>
              <a:rPr lang="de-DE">
                <a:solidFill>
                  <a:schemeClr val="tx1"/>
                </a:solidFill>
              </a:rPr>
              <a:t>Walking distance</a:t>
            </a:r>
            <a:endParaRPr lang="de-DE"/>
          </a:p>
        </p:txBody>
      </p:sp>
      <p:pic>
        <p:nvPicPr>
          <p:cNvPr id="4" name="Inhaltsplatzhalter 3" descr="effort_km_2011.pdf"/>
          <p:cNvPicPr>
            <a:picLocks noGrp="1" noChangeAspect="1"/>
          </p:cNvPicPr>
          <p:nvPr>
            <p:ph idx="1"/>
          </p:nvPr>
        </p:nvPicPr>
        <mc:AlternateContent>
          <mc:Choice xmlns:ma="http://schemas.microsoft.com/office/mac/drawingml/2008/main" Requires="ma">
            <p:blipFill>
              <a:blip r:embed="rId2"/>
              <a:srcRect l="-6734" r="-6734"/>
              <a:stretch>
                <a:fillRect/>
              </a:stretch>
            </p:blipFill>
          </mc:Choice>
          <mc:Fallback>
            <p:blipFill>
              <a:blip r:embed="rId3"/>
              <a:srcRect l="-6734" r="-6734"/>
              <a:stretch>
                <a:fillRect/>
              </a:stretch>
            </p:blipFill>
          </mc:Fallback>
        </mc:AlternateContent>
        <p:spPr>
          <a:xfrm>
            <a:off x="-38100" y="1238646"/>
            <a:ext cx="8229600" cy="5236544"/>
          </a:xfrm>
          <a:ln w="12700" cap="flat" cmpd="sng" algn="ctr">
            <a:noFill/>
            <a:prstDash val="sysDash"/>
            <a:round/>
            <a:headEnd type="none" w="med" len="med"/>
            <a:tailEnd type="none" w="med" len="med"/>
          </a:ln>
        </p:spPr>
      </p:pic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5943600" y="4318000"/>
            <a:ext cx="3048000" cy="1016000"/>
          </a:xfrm>
          <a:prstGeom prst="rect">
            <a:avLst/>
          </a:prstGeom>
          <a:solidFill>
            <a:srgbClr val="CCFFFF"/>
          </a:solidFill>
          <a:ln w="9525">
            <a:solidFill>
              <a:srgbClr val="0000FF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r>
              <a:rPr lang="de-DE" u="sng">
                <a:solidFill>
                  <a:srgbClr val="3366FF"/>
                </a:solidFill>
              </a:rPr>
              <a:t>Conclusion</a:t>
            </a:r>
            <a:r>
              <a:rPr lang="de-DE" sz="1800">
                <a:solidFill>
                  <a:srgbClr val="3366FF"/>
                </a:solidFill>
              </a:rPr>
              <a:t>: </a:t>
            </a:r>
          </a:p>
          <a:p>
            <a:r>
              <a:rPr lang="de-DE">
                <a:solidFill>
                  <a:srgbClr val="3366FF"/>
                </a:solidFill>
              </a:rPr>
              <a:t>Walking distance </a:t>
            </a:r>
            <a:r>
              <a:rPr lang="de-DE" sz="1800">
                <a:solidFill>
                  <a:srgbClr val="3366FF"/>
                </a:solidFill>
              </a:rPr>
              <a:t>is even more crucial</a:t>
            </a:r>
          </a:p>
        </p:txBody>
      </p:sp>
      <p:grpSp>
        <p:nvGrpSpPr>
          <p:cNvPr id="13" name="Gruppierung 12"/>
          <p:cNvGrpSpPr/>
          <p:nvPr/>
        </p:nvGrpSpPr>
        <p:grpSpPr>
          <a:xfrm>
            <a:off x="2184400" y="1993900"/>
            <a:ext cx="4394200" cy="2832100"/>
            <a:chOff x="2184400" y="1993900"/>
            <a:chExt cx="4394200" cy="2832100"/>
          </a:xfrm>
        </p:grpSpPr>
        <p:sp>
          <p:nvSpPr>
            <p:cNvPr id="9" name="Freihandform 8"/>
            <p:cNvSpPr/>
            <p:nvPr/>
          </p:nvSpPr>
          <p:spPr>
            <a:xfrm>
              <a:off x="3581400" y="1993900"/>
              <a:ext cx="2997200" cy="1409700"/>
            </a:xfrm>
            <a:custGeom>
              <a:avLst/>
              <a:gdLst>
                <a:gd name="connsiteX0" fmla="*/ 0 w 2997200"/>
                <a:gd name="connsiteY0" fmla="*/ 1409700 h 1409700"/>
                <a:gd name="connsiteX1" fmla="*/ 12700 w 2997200"/>
                <a:gd name="connsiteY1" fmla="*/ 635000 h 1409700"/>
                <a:gd name="connsiteX2" fmla="*/ 2997200 w 2997200"/>
                <a:gd name="connsiteY2" fmla="*/ 0 h 1409700"/>
                <a:gd name="connsiteX3" fmla="*/ 2997200 w 2997200"/>
                <a:gd name="connsiteY3" fmla="*/ 0 h 140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7200" h="1409700">
                  <a:moveTo>
                    <a:pt x="0" y="1409700"/>
                  </a:moveTo>
                  <a:lnTo>
                    <a:pt x="12700" y="635000"/>
                  </a:lnTo>
                  <a:lnTo>
                    <a:pt x="2997200" y="0"/>
                  </a:lnTo>
                  <a:lnTo>
                    <a:pt x="29972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Freihandform 10"/>
            <p:cNvSpPr/>
            <p:nvPr/>
          </p:nvSpPr>
          <p:spPr>
            <a:xfrm>
              <a:off x="2184400" y="3403600"/>
              <a:ext cx="2222500" cy="1422400"/>
            </a:xfrm>
            <a:custGeom>
              <a:avLst/>
              <a:gdLst>
                <a:gd name="connsiteX0" fmla="*/ 0 w 2222500"/>
                <a:gd name="connsiteY0" fmla="*/ 1422400 h 1422400"/>
                <a:gd name="connsiteX1" fmla="*/ 692150 w 2222500"/>
                <a:gd name="connsiteY1" fmla="*/ 469900 h 1422400"/>
                <a:gd name="connsiteX2" fmla="*/ 2222500 w 2222500"/>
                <a:gd name="connsiteY2" fmla="*/ 0 h 1422400"/>
                <a:gd name="connsiteX3" fmla="*/ 2222500 w 2222500"/>
                <a:gd name="connsiteY3" fmla="*/ 0 h 142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2500" h="1422400">
                  <a:moveTo>
                    <a:pt x="0" y="1422400"/>
                  </a:moveTo>
                  <a:lnTo>
                    <a:pt x="692150" y="469900"/>
                  </a:lnTo>
                  <a:lnTo>
                    <a:pt x="2222500" y="0"/>
                  </a:lnTo>
                  <a:lnTo>
                    <a:pt x="222250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Freihandform 11"/>
            <p:cNvSpPr/>
            <p:nvPr/>
          </p:nvSpPr>
          <p:spPr>
            <a:xfrm>
              <a:off x="2533650" y="2451100"/>
              <a:ext cx="2381250" cy="1746250"/>
            </a:xfrm>
            <a:custGeom>
              <a:avLst/>
              <a:gdLst>
                <a:gd name="connsiteX0" fmla="*/ 0 w 2381250"/>
                <a:gd name="connsiteY0" fmla="*/ 1746250 h 1746250"/>
                <a:gd name="connsiteX1" fmla="*/ 463550 w 2381250"/>
                <a:gd name="connsiteY1" fmla="*/ 590550 h 1746250"/>
                <a:gd name="connsiteX2" fmla="*/ 2381250 w 2381250"/>
                <a:gd name="connsiteY2" fmla="*/ 0 h 1746250"/>
                <a:gd name="connsiteX3" fmla="*/ 2381250 w 2381250"/>
                <a:gd name="connsiteY3" fmla="*/ 0 h 1746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81250" h="1746250">
                  <a:moveTo>
                    <a:pt x="0" y="1746250"/>
                  </a:moveTo>
                  <a:lnTo>
                    <a:pt x="463550" y="590550"/>
                  </a:lnTo>
                  <a:lnTo>
                    <a:pt x="2381250" y="0"/>
                  </a:lnTo>
                  <a:lnTo>
                    <a:pt x="238125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610265"/>
          </a:xfrm>
        </p:spPr>
        <p:txBody>
          <a:bodyPr/>
          <a:lstStyle/>
          <a:p>
            <a:r>
              <a:rPr lang="de-DE"/>
              <a:t>Step 4: </a:t>
            </a:r>
            <a:r>
              <a:rPr lang="de-DE">
                <a:solidFill>
                  <a:srgbClr val="000000"/>
                </a:solidFill>
              </a:rPr>
              <a:t>Revision of mapping manual (March 2012)</a:t>
            </a:r>
          </a:p>
        </p:txBody>
      </p:sp>
      <p:pic>
        <p:nvPicPr>
          <p:cNvPr id="5" name="Bild 4" descr="Bild 36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966788"/>
            <a:ext cx="3886200" cy="552767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571500" y="977900"/>
            <a:ext cx="3886200" cy="5511800"/>
          </a:xfrm>
          <a:prstGeom prst="rect">
            <a:avLst/>
          </a:prstGeom>
          <a:solidFill>
            <a:schemeClr val="tx1">
              <a:alpha val="10196"/>
            </a:schemeClr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7" name="Bild 7" descr="Bild 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45289" y="965200"/>
            <a:ext cx="1829254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 8" descr="Bild 8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2373" y="3779468"/>
            <a:ext cx="1819613" cy="2774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Bild 11" descr="L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1700" y="966788"/>
            <a:ext cx="1922986" cy="2767012"/>
          </a:xfrm>
          <a:prstGeom prst="rect">
            <a:avLst/>
          </a:prstGeom>
          <a:noFill/>
          <a:ln w="9525">
            <a:solidFill>
              <a:srgbClr val="BBE0E3"/>
            </a:solidFill>
            <a:miter lim="800000"/>
            <a:headEnd/>
            <a:tailEnd/>
          </a:ln>
        </p:spPr>
      </p:pic>
      <p:grpSp>
        <p:nvGrpSpPr>
          <p:cNvPr id="25" name="Gruppierung 24"/>
          <p:cNvGrpSpPr/>
          <p:nvPr/>
        </p:nvGrpSpPr>
        <p:grpSpPr>
          <a:xfrm>
            <a:off x="6800850" y="4184650"/>
            <a:ext cx="1863725" cy="2054225"/>
            <a:chOff x="6750050" y="4273550"/>
            <a:chExt cx="1863725" cy="2054225"/>
          </a:xfrm>
        </p:grpSpPr>
        <p:pic>
          <p:nvPicPr>
            <p:cNvPr id="20" name="Bild 19" descr="muetze_floz2012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09072" y="4305300"/>
              <a:ext cx="1765471" cy="1955800"/>
            </a:xfrm>
            <a:prstGeom prst="rect">
              <a:avLst/>
            </a:prstGeom>
          </p:spPr>
        </p:pic>
        <p:sp>
          <p:nvSpPr>
            <p:cNvPr id="21" name="Freihandform 20"/>
            <p:cNvSpPr/>
            <p:nvPr/>
          </p:nvSpPr>
          <p:spPr>
            <a:xfrm>
              <a:off x="7181850" y="5346700"/>
              <a:ext cx="1422400" cy="981075"/>
            </a:xfrm>
            <a:custGeom>
              <a:avLst/>
              <a:gdLst>
                <a:gd name="connsiteX0" fmla="*/ 0 w 1422400"/>
                <a:gd name="connsiteY0" fmla="*/ 923925 h 981075"/>
                <a:gd name="connsiteX1" fmla="*/ 85725 w 1422400"/>
                <a:gd name="connsiteY1" fmla="*/ 901700 h 981075"/>
                <a:gd name="connsiteX2" fmla="*/ 247650 w 1422400"/>
                <a:gd name="connsiteY2" fmla="*/ 873125 h 981075"/>
                <a:gd name="connsiteX3" fmla="*/ 419100 w 1422400"/>
                <a:gd name="connsiteY3" fmla="*/ 860425 h 981075"/>
                <a:gd name="connsiteX4" fmla="*/ 558800 w 1422400"/>
                <a:gd name="connsiteY4" fmla="*/ 854075 h 981075"/>
                <a:gd name="connsiteX5" fmla="*/ 746125 w 1422400"/>
                <a:gd name="connsiteY5" fmla="*/ 866775 h 981075"/>
                <a:gd name="connsiteX6" fmla="*/ 936625 w 1422400"/>
                <a:gd name="connsiteY6" fmla="*/ 882650 h 981075"/>
                <a:gd name="connsiteX7" fmla="*/ 1047750 w 1422400"/>
                <a:gd name="connsiteY7" fmla="*/ 901700 h 981075"/>
                <a:gd name="connsiteX8" fmla="*/ 1133475 w 1422400"/>
                <a:gd name="connsiteY8" fmla="*/ 895350 h 981075"/>
                <a:gd name="connsiteX9" fmla="*/ 1200150 w 1422400"/>
                <a:gd name="connsiteY9" fmla="*/ 857250 h 981075"/>
                <a:gd name="connsiteX10" fmla="*/ 1241425 w 1422400"/>
                <a:gd name="connsiteY10" fmla="*/ 784225 h 981075"/>
                <a:gd name="connsiteX11" fmla="*/ 1250950 w 1422400"/>
                <a:gd name="connsiteY11" fmla="*/ 701675 h 981075"/>
                <a:gd name="connsiteX12" fmla="*/ 1250950 w 1422400"/>
                <a:gd name="connsiteY12" fmla="*/ 571500 h 981075"/>
                <a:gd name="connsiteX13" fmla="*/ 1196975 w 1422400"/>
                <a:gd name="connsiteY13" fmla="*/ 177800 h 981075"/>
                <a:gd name="connsiteX14" fmla="*/ 1216025 w 1422400"/>
                <a:gd name="connsiteY14" fmla="*/ 158750 h 981075"/>
                <a:gd name="connsiteX15" fmla="*/ 1216025 w 1422400"/>
                <a:gd name="connsiteY15" fmla="*/ 133350 h 981075"/>
                <a:gd name="connsiteX16" fmla="*/ 1317625 w 1422400"/>
                <a:gd name="connsiteY16" fmla="*/ 57150 h 981075"/>
                <a:gd name="connsiteX17" fmla="*/ 1377950 w 1422400"/>
                <a:gd name="connsiteY17" fmla="*/ 19050 h 981075"/>
                <a:gd name="connsiteX18" fmla="*/ 1422400 w 1422400"/>
                <a:gd name="connsiteY18" fmla="*/ 0 h 981075"/>
                <a:gd name="connsiteX19" fmla="*/ 1422400 w 1422400"/>
                <a:gd name="connsiteY19" fmla="*/ 981075 h 981075"/>
                <a:gd name="connsiteX20" fmla="*/ 0 w 1422400"/>
                <a:gd name="connsiteY20" fmla="*/ 923925 h 981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22400" h="981075">
                  <a:moveTo>
                    <a:pt x="0" y="923925"/>
                  </a:moveTo>
                  <a:lnTo>
                    <a:pt x="85725" y="901700"/>
                  </a:lnTo>
                  <a:lnTo>
                    <a:pt x="247650" y="873125"/>
                  </a:lnTo>
                  <a:lnTo>
                    <a:pt x="419100" y="860425"/>
                  </a:lnTo>
                  <a:lnTo>
                    <a:pt x="558800" y="854075"/>
                  </a:lnTo>
                  <a:lnTo>
                    <a:pt x="746125" y="866775"/>
                  </a:lnTo>
                  <a:lnTo>
                    <a:pt x="936625" y="882650"/>
                  </a:lnTo>
                  <a:lnTo>
                    <a:pt x="1047750" y="901700"/>
                  </a:lnTo>
                  <a:lnTo>
                    <a:pt x="1133475" y="895350"/>
                  </a:lnTo>
                  <a:lnTo>
                    <a:pt x="1200150" y="857250"/>
                  </a:lnTo>
                  <a:lnTo>
                    <a:pt x="1241425" y="784225"/>
                  </a:lnTo>
                  <a:lnTo>
                    <a:pt x="1250950" y="701675"/>
                  </a:lnTo>
                  <a:lnTo>
                    <a:pt x="1250950" y="571500"/>
                  </a:lnTo>
                  <a:lnTo>
                    <a:pt x="1196975" y="177800"/>
                  </a:lnTo>
                  <a:lnTo>
                    <a:pt x="1216025" y="158750"/>
                  </a:lnTo>
                  <a:lnTo>
                    <a:pt x="1216025" y="133350"/>
                  </a:lnTo>
                  <a:lnTo>
                    <a:pt x="1317625" y="57150"/>
                  </a:lnTo>
                  <a:lnTo>
                    <a:pt x="1377950" y="19050"/>
                  </a:lnTo>
                  <a:lnTo>
                    <a:pt x="1422400" y="0"/>
                  </a:lnTo>
                  <a:lnTo>
                    <a:pt x="1422400" y="981075"/>
                  </a:lnTo>
                  <a:lnTo>
                    <a:pt x="0" y="9239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Freihandform 21"/>
            <p:cNvSpPr/>
            <p:nvPr/>
          </p:nvSpPr>
          <p:spPr>
            <a:xfrm>
              <a:off x="6759575" y="5340350"/>
              <a:ext cx="434975" cy="952500"/>
            </a:xfrm>
            <a:custGeom>
              <a:avLst/>
              <a:gdLst>
                <a:gd name="connsiteX0" fmla="*/ 434975 w 434975"/>
                <a:gd name="connsiteY0" fmla="*/ 936625 h 952500"/>
                <a:gd name="connsiteX1" fmla="*/ 323850 w 434975"/>
                <a:gd name="connsiteY1" fmla="*/ 911225 h 952500"/>
                <a:gd name="connsiteX2" fmla="*/ 285750 w 434975"/>
                <a:gd name="connsiteY2" fmla="*/ 892175 h 952500"/>
                <a:gd name="connsiteX3" fmla="*/ 254000 w 434975"/>
                <a:gd name="connsiteY3" fmla="*/ 866775 h 952500"/>
                <a:gd name="connsiteX4" fmla="*/ 234950 w 434975"/>
                <a:gd name="connsiteY4" fmla="*/ 828675 h 952500"/>
                <a:gd name="connsiteX5" fmla="*/ 206375 w 434975"/>
                <a:gd name="connsiteY5" fmla="*/ 774700 h 952500"/>
                <a:gd name="connsiteX6" fmla="*/ 193675 w 434975"/>
                <a:gd name="connsiteY6" fmla="*/ 676275 h 952500"/>
                <a:gd name="connsiteX7" fmla="*/ 184150 w 434975"/>
                <a:gd name="connsiteY7" fmla="*/ 552450 h 952500"/>
                <a:gd name="connsiteX8" fmla="*/ 212725 w 434975"/>
                <a:gd name="connsiteY8" fmla="*/ 152400 h 952500"/>
                <a:gd name="connsiteX9" fmla="*/ 203200 w 434975"/>
                <a:gd name="connsiteY9" fmla="*/ 142875 h 952500"/>
                <a:gd name="connsiteX10" fmla="*/ 196850 w 434975"/>
                <a:gd name="connsiteY10" fmla="*/ 120650 h 952500"/>
                <a:gd name="connsiteX11" fmla="*/ 149225 w 434975"/>
                <a:gd name="connsiteY11" fmla="*/ 85725 h 952500"/>
                <a:gd name="connsiteX12" fmla="*/ 111125 w 434975"/>
                <a:gd name="connsiteY12" fmla="*/ 60325 h 952500"/>
                <a:gd name="connsiteX13" fmla="*/ 47625 w 434975"/>
                <a:gd name="connsiteY13" fmla="*/ 12700 h 952500"/>
                <a:gd name="connsiteX14" fmla="*/ 6350 w 434975"/>
                <a:gd name="connsiteY14" fmla="*/ 0 h 952500"/>
                <a:gd name="connsiteX15" fmla="*/ 0 w 434975"/>
                <a:gd name="connsiteY15" fmla="*/ 952500 h 952500"/>
                <a:gd name="connsiteX16" fmla="*/ 434975 w 434975"/>
                <a:gd name="connsiteY16" fmla="*/ 936625 h 95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34975" h="952500">
                  <a:moveTo>
                    <a:pt x="434975" y="936625"/>
                  </a:moveTo>
                  <a:lnTo>
                    <a:pt x="323850" y="911225"/>
                  </a:lnTo>
                  <a:lnTo>
                    <a:pt x="285750" y="892175"/>
                  </a:lnTo>
                  <a:lnTo>
                    <a:pt x="254000" y="866775"/>
                  </a:lnTo>
                  <a:lnTo>
                    <a:pt x="234950" y="828675"/>
                  </a:lnTo>
                  <a:lnTo>
                    <a:pt x="206375" y="774700"/>
                  </a:lnTo>
                  <a:lnTo>
                    <a:pt x="193675" y="676275"/>
                  </a:lnTo>
                  <a:lnTo>
                    <a:pt x="184150" y="552450"/>
                  </a:lnTo>
                  <a:lnTo>
                    <a:pt x="212725" y="152400"/>
                  </a:lnTo>
                  <a:lnTo>
                    <a:pt x="203200" y="142875"/>
                  </a:lnTo>
                  <a:lnTo>
                    <a:pt x="196850" y="120650"/>
                  </a:lnTo>
                  <a:lnTo>
                    <a:pt x="149225" y="85725"/>
                  </a:lnTo>
                  <a:lnTo>
                    <a:pt x="111125" y="60325"/>
                  </a:lnTo>
                  <a:lnTo>
                    <a:pt x="47625" y="12700"/>
                  </a:lnTo>
                  <a:lnTo>
                    <a:pt x="6350" y="0"/>
                  </a:lnTo>
                  <a:cubicBezTo>
                    <a:pt x="4233" y="317500"/>
                    <a:pt x="2117" y="635000"/>
                    <a:pt x="0" y="952500"/>
                  </a:cubicBezTo>
                  <a:lnTo>
                    <a:pt x="434975" y="9366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4" name="Freihandform 23"/>
            <p:cNvSpPr/>
            <p:nvPr/>
          </p:nvSpPr>
          <p:spPr>
            <a:xfrm>
              <a:off x="6750050" y="4273550"/>
              <a:ext cx="1863725" cy="1108075"/>
            </a:xfrm>
            <a:custGeom>
              <a:avLst/>
              <a:gdLst>
                <a:gd name="connsiteX0" fmla="*/ 1825625 w 1863725"/>
                <a:gd name="connsiteY0" fmla="*/ 1092200 h 1108075"/>
                <a:gd name="connsiteX1" fmla="*/ 1803400 w 1863725"/>
                <a:gd name="connsiteY1" fmla="*/ 990600 h 1108075"/>
                <a:gd name="connsiteX2" fmla="*/ 1790700 w 1863725"/>
                <a:gd name="connsiteY2" fmla="*/ 844550 h 1108075"/>
                <a:gd name="connsiteX3" fmla="*/ 1765300 w 1863725"/>
                <a:gd name="connsiteY3" fmla="*/ 723900 h 1108075"/>
                <a:gd name="connsiteX4" fmla="*/ 1746250 w 1863725"/>
                <a:gd name="connsiteY4" fmla="*/ 650875 h 1108075"/>
                <a:gd name="connsiteX5" fmla="*/ 1727200 w 1863725"/>
                <a:gd name="connsiteY5" fmla="*/ 606425 h 1108075"/>
                <a:gd name="connsiteX6" fmla="*/ 1701800 w 1863725"/>
                <a:gd name="connsiteY6" fmla="*/ 555625 h 1108075"/>
                <a:gd name="connsiteX7" fmla="*/ 1689100 w 1863725"/>
                <a:gd name="connsiteY7" fmla="*/ 539750 h 1108075"/>
                <a:gd name="connsiteX8" fmla="*/ 1657350 w 1863725"/>
                <a:gd name="connsiteY8" fmla="*/ 460375 h 1108075"/>
                <a:gd name="connsiteX9" fmla="*/ 1609725 w 1863725"/>
                <a:gd name="connsiteY9" fmla="*/ 381000 h 1108075"/>
                <a:gd name="connsiteX10" fmla="*/ 1565275 w 1863725"/>
                <a:gd name="connsiteY10" fmla="*/ 323850 h 1108075"/>
                <a:gd name="connsiteX11" fmla="*/ 1482725 w 1863725"/>
                <a:gd name="connsiteY11" fmla="*/ 244475 h 1108075"/>
                <a:gd name="connsiteX12" fmla="*/ 1409700 w 1863725"/>
                <a:gd name="connsiteY12" fmla="*/ 200025 h 1108075"/>
                <a:gd name="connsiteX13" fmla="*/ 1292225 w 1863725"/>
                <a:gd name="connsiteY13" fmla="*/ 152400 h 1108075"/>
                <a:gd name="connsiteX14" fmla="*/ 1165225 w 1863725"/>
                <a:gd name="connsiteY14" fmla="*/ 117475 h 1108075"/>
                <a:gd name="connsiteX15" fmla="*/ 1114425 w 1863725"/>
                <a:gd name="connsiteY15" fmla="*/ 104775 h 1108075"/>
                <a:gd name="connsiteX16" fmla="*/ 1073150 w 1863725"/>
                <a:gd name="connsiteY16" fmla="*/ 88900 h 1108075"/>
                <a:gd name="connsiteX17" fmla="*/ 1028700 w 1863725"/>
                <a:gd name="connsiteY17" fmla="*/ 82550 h 1108075"/>
                <a:gd name="connsiteX18" fmla="*/ 1022350 w 1863725"/>
                <a:gd name="connsiteY18" fmla="*/ 66675 h 1108075"/>
                <a:gd name="connsiteX19" fmla="*/ 1012825 w 1863725"/>
                <a:gd name="connsiteY19" fmla="*/ 50800 h 1108075"/>
                <a:gd name="connsiteX20" fmla="*/ 981075 w 1863725"/>
                <a:gd name="connsiteY20" fmla="*/ 38100 h 1108075"/>
                <a:gd name="connsiteX21" fmla="*/ 962025 w 1863725"/>
                <a:gd name="connsiteY21" fmla="*/ 38100 h 1108075"/>
                <a:gd name="connsiteX22" fmla="*/ 911225 w 1863725"/>
                <a:gd name="connsiteY22" fmla="*/ 53975 h 1108075"/>
                <a:gd name="connsiteX23" fmla="*/ 892175 w 1863725"/>
                <a:gd name="connsiteY23" fmla="*/ 95250 h 1108075"/>
                <a:gd name="connsiteX24" fmla="*/ 796925 w 1863725"/>
                <a:gd name="connsiteY24" fmla="*/ 127000 h 1108075"/>
                <a:gd name="connsiteX25" fmla="*/ 701675 w 1863725"/>
                <a:gd name="connsiteY25" fmla="*/ 161925 h 1108075"/>
                <a:gd name="connsiteX26" fmla="*/ 593725 w 1863725"/>
                <a:gd name="connsiteY26" fmla="*/ 203200 h 1108075"/>
                <a:gd name="connsiteX27" fmla="*/ 514350 w 1863725"/>
                <a:gd name="connsiteY27" fmla="*/ 234950 h 1108075"/>
                <a:gd name="connsiteX28" fmla="*/ 457200 w 1863725"/>
                <a:gd name="connsiteY28" fmla="*/ 276225 h 1108075"/>
                <a:gd name="connsiteX29" fmla="*/ 406400 w 1863725"/>
                <a:gd name="connsiteY29" fmla="*/ 323850 h 1108075"/>
                <a:gd name="connsiteX30" fmla="*/ 339725 w 1863725"/>
                <a:gd name="connsiteY30" fmla="*/ 390525 h 1108075"/>
                <a:gd name="connsiteX31" fmla="*/ 285750 w 1863725"/>
                <a:gd name="connsiteY31" fmla="*/ 485775 h 1108075"/>
                <a:gd name="connsiteX32" fmla="*/ 244475 w 1863725"/>
                <a:gd name="connsiteY32" fmla="*/ 574675 h 1108075"/>
                <a:gd name="connsiteX33" fmla="*/ 225425 w 1863725"/>
                <a:gd name="connsiteY33" fmla="*/ 647700 h 1108075"/>
                <a:gd name="connsiteX34" fmla="*/ 212725 w 1863725"/>
                <a:gd name="connsiteY34" fmla="*/ 720725 h 1108075"/>
                <a:gd name="connsiteX35" fmla="*/ 209550 w 1863725"/>
                <a:gd name="connsiteY35" fmla="*/ 771525 h 1108075"/>
                <a:gd name="connsiteX36" fmla="*/ 177800 w 1863725"/>
                <a:gd name="connsiteY36" fmla="*/ 831850 h 1108075"/>
                <a:gd name="connsiteX37" fmla="*/ 146050 w 1863725"/>
                <a:gd name="connsiteY37" fmla="*/ 873125 h 1108075"/>
                <a:gd name="connsiteX38" fmla="*/ 123825 w 1863725"/>
                <a:gd name="connsiteY38" fmla="*/ 930275 h 1108075"/>
                <a:gd name="connsiteX39" fmla="*/ 111125 w 1863725"/>
                <a:gd name="connsiteY39" fmla="*/ 965200 h 1108075"/>
                <a:gd name="connsiteX40" fmla="*/ 57150 w 1863725"/>
                <a:gd name="connsiteY40" fmla="*/ 1108075 h 1108075"/>
                <a:gd name="connsiteX41" fmla="*/ 0 w 1863725"/>
                <a:gd name="connsiteY41" fmla="*/ 530225 h 1108075"/>
                <a:gd name="connsiteX42" fmla="*/ 25400 w 1863725"/>
                <a:gd name="connsiteY42" fmla="*/ 0 h 1108075"/>
                <a:gd name="connsiteX43" fmla="*/ 1863725 w 1863725"/>
                <a:gd name="connsiteY43" fmla="*/ 19050 h 1108075"/>
                <a:gd name="connsiteX44" fmla="*/ 1825625 w 1863725"/>
                <a:gd name="connsiteY44" fmla="*/ 1092200 h 1108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863725" h="1108075">
                  <a:moveTo>
                    <a:pt x="1825625" y="1092200"/>
                  </a:moveTo>
                  <a:lnTo>
                    <a:pt x="1803400" y="990600"/>
                  </a:lnTo>
                  <a:lnTo>
                    <a:pt x="1790700" y="844550"/>
                  </a:lnTo>
                  <a:lnTo>
                    <a:pt x="1765300" y="723900"/>
                  </a:lnTo>
                  <a:lnTo>
                    <a:pt x="1746250" y="650875"/>
                  </a:lnTo>
                  <a:lnTo>
                    <a:pt x="1727200" y="606425"/>
                  </a:lnTo>
                  <a:lnTo>
                    <a:pt x="1701800" y="555625"/>
                  </a:lnTo>
                  <a:lnTo>
                    <a:pt x="1689100" y="539750"/>
                  </a:lnTo>
                  <a:lnTo>
                    <a:pt x="1657350" y="460375"/>
                  </a:lnTo>
                  <a:lnTo>
                    <a:pt x="1609725" y="381000"/>
                  </a:lnTo>
                  <a:lnTo>
                    <a:pt x="1565275" y="323850"/>
                  </a:lnTo>
                  <a:lnTo>
                    <a:pt x="1482725" y="244475"/>
                  </a:lnTo>
                  <a:lnTo>
                    <a:pt x="1409700" y="200025"/>
                  </a:lnTo>
                  <a:lnTo>
                    <a:pt x="1292225" y="152400"/>
                  </a:lnTo>
                  <a:lnTo>
                    <a:pt x="1165225" y="117475"/>
                  </a:lnTo>
                  <a:lnTo>
                    <a:pt x="1114425" y="104775"/>
                  </a:lnTo>
                  <a:lnTo>
                    <a:pt x="1073150" y="88900"/>
                  </a:lnTo>
                  <a:lnTo>
                    <a:pt x="1028700" y="82550"/>
                  </a:lnTo>
                  <a:lnTo>
                    <a:pt x="1022350" y="66675"/>
                  </a:lnTo>
                  <a:lnTo>
                    <a:pt x="1012825" y="50800"/>
                  </a:lnTo>
                  <a:lnTo>
                    <a:pt x="981075" y="38100"/>
                  </a:lnTo>
                  <a:lnTo>
                    <a:pt x="962025" y="38100"/>
                  </a:lnTo>
                  <a:lnTo>
                    <a:pt x="911225" y="53975"/>
                  </a:lnTo>
                  <a:lnTo>
                    <a:pt x="892175" y="95250"/>
                  </a:lnTo>
                  <a:lnTo>
                    <a:pt x="796925" y="127000"/>
                  </a:lnTo>
                  <a:lnTo>
                    <a:pt x="701675" y="161925"/>
                  </a:lnTo>
                  <a:lnTo>
                    <a:pt x="593725" y="203200"/>
                  </a:lnTo>
                  <a:lnTo>
                    <a:pt x="514350" y="234950"/>
                  </a:lnTo>
                  <a:lnTo>
                    <a:pt x="457200" y="276225"/>
                  </a:lnTo>
                  <a:lnTo>
                    <a:pt x="406400" y="323850"/>
                  </a:lnTo>
                  <a:lnTo>
                    <a:pt x="339725" y="390525"/>
                  </a:lnTo>
                  <a:lnTo>
                    <a:pt x="285750" y="485775"/>
                  </a:lnTo>
                  <a:lnTo>
                    <a:pt x="244475" y="574675"/>
                  </a:lnTo>
                  <a:lnTo>
                    <a:pt x="225425" y="647700"/>
                  </a:lnTo>
                  <a:lnTo>
                    <a:pt x="212725" y="720725"/>
                  </a:lnTo>
                  <a:lnTo>
                    <a:pt x="209550" y="771525"/>
                  </a:lnTo>
                  <a:lnTo>
                    <a:pt x="177800" y="831850"/>
                  </a:lnTo>
                  <a:lnTo>
                    <a:pt x="146050" y="873125"/>
                  </a:lnTo>
                  <a:lnTo>
                    <a:pt x="123825" y="930275"/>
                  </a:lnTo>
                  <a:lnTo>
                    <a:pt x="111125" y="965200"/>
                  </a:lnTo>
                  <a:lnTo>
                    <a:pt x="57150" y="1108075"/>
                  </a:lnTo>
                  <a:lnTo>
                    <a:pt x="0" y="530225"/>
                  </a:lnTo>
                  <a:lnTo>
                    <a:pt x="25400" y="0"/>
                  </a:lnTo>
                  <a:lnTo>
                    <a:pt x="1863725" y="19050"/>
                  </a:lnTo>
                  <a:lnTo>
                    <a:pt x="1825625" y="1092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 descr="fig_richness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400050" y="696879"/>
            <a:ext cx="7217092" cy="605952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Further steps: </a:t>
            </a:r>
            <a:r>
              <a:rPr lang="de-DE">
                <a:solidFill>
                  <a:srgbClr val="000000"/>
                </a:solidFill>
              </a:rPr>
              <a:t>Quality checks</a:t>
            </a:r>
          </a:p>
        </p:txBody>
      </p:sp>
      <p:grpSp>
        <p:nvGrpSpPr>
          <p:cNvPr id="21" name="Gruppierung 20"/>
          <p:cNvGrpSpPr/>
          <p:nvPr/>
        </p:nvGrpSpPr>
        <p:grpSpPr>
          <a:xfrm>
            <a:off x="2641600" y="2274888"/>
            <a:ext cx="327283" cy="1217612"/>
            <a:chOff x="2641600" y="2274888"/>
            <a:chExt cx="327283" cy="1217612"/>
          </a:xfrm>
        </p:grpSpPr>
        <p:cxnSp>
          <p:nvCxnSpPr>
            <p:cNvPr id="11" name="Gerade Verbindung 10"/>
            <p:cNvCxnSpPr/>
            <p:nvPr/>
          </p:nvCxnSpPr>
          <p:spPr>
            <a:xfrm rot="16200000" flipH="1">
              <a:off x="2051844" y="2877344"/>
              <a:ext cx="1217612" cy="12700"/>
            </a:xfrm>
            <a:prstGeom prst="line">
              <a:avLst/>
            </a:prstGeom>
            <a:ln w="53975">
              <a:solidFill>
                <a:srgbClr val="3366FF"/>
              </a:solidFill>
              <a:headEnd type="triangl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feld 11"/>
            <p:cNvSpPr txBox="1"/>
            <p:nvPr/>
          </p:nvSpPr>
          <p:spPr>
            <a:xfrm>
              <a:off x="2641600" y="2667000"/>
              <a:ext cx="3272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>
                  <a:solidFill>
                    <a:srgbClr val="3366FF"/>
                  </a:solidFill>
                </a:rPr>
                <a:t>?</a:t>
              </a:r>
            </a:p>
          </p:txBody>
        </p:sp>
      </p:grpSp>
      <p:cxnSp>
        <p:nvCxnSpPr>
          <p:cNvPr id="13" name="Gerade Verbindung 12"/>
          <p:cNvCxnSpPr/>
          <p:nvPr/>
        </p:nvCxnSpPr>
        <p:spPr>
          <a:xfrm>
            <a:off x="1498600" y="3517900"/>
            <a:ext cx="2374900" cy="1588"/>
          </a:xfrm>
          <a:prstGeom prst="line">
            <a:avLst/>
          </a:prstGeom>
          <a:ln>
            <a:solidFill>
              <a:srgbClr val="3366FF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7416800" y="3086100"/>
            <a:ext cx="165942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u="sng">
                <a:solidFill>
                  <a:srgbClr val="3366FF"/>
                </a:solidFill>
              </a:rPr>
              <a:t>Per quadrat</a:t>
            </a:r>
          </a:p>
          <a:p>
            <a:pPr>
              <a:buFont typeface="Arial"/>
              <a:buChar char="•"/>
            </a:pPr>
            <a:r>
              <a:rPr lang="de-DE">
                <a:solidFill>
                  <a:srgbClr val="3366FF"/>
                </a:solidFill>
              </a:rPr>
              <a:t> 40-60 hours</a:t>
            </a:r>
          </a:p>
          <a:p>
            <a:pPr>
              <a:buFont typeface="Arial"/>
              <a:buChar char="•"/>
            </a:pPr>
            <a:r>
              <a:rPr lang="de-DE">
                <a:solidFill>
                  <a:srgbClr val="3366FF"/>
                </a:solidFill>
              </a:rPr>
              <a:t> 15-30 km</a:t>
            </a:r>
          </a:p>
          <a:p>
            <a:pPr>
              <a:buFont typeface="Arial"/>
              <a:buChar char="•"/>
            </a:pPr>
            <a:r>
              <a:rPr lang="de-DE">
                <a:solidFill>
                  <a:srgbClr val="3366FF"/>
                </a:solidFill>
              </a:rPr>
              <a:t> 2 years</a:t>
            </a:r>
          </a:p>
          <a:p>
            <a:pPr>
              <a:buFont typeface="Arial"/>
              <a:buChar char="•"/>
            </a:pPr>
            <a:r>
              <a:rPr lang="de-DE">
                <a:solidFill>
                  <a:srgbClr val="3366FF"/>
                </a:solidFill>
              </a:rPr>
              <a:t> 3 hikes/yr</a:t>
            </a:r>
          </a:p>
          <a:p>
            <a:pPr>
              <a:buFont typeface="Arial"/>
              <a:buChar char="•"/>
            </a:pPr>
            <a:r>
              <a:rPr lang="de-DE">
                <a:solidFill>
                  <a:srgbClr val="3366FF"/>
                </a:solidFill>
              </a:rPr>
              <a:t> 2-4 persons</a:t>
            </a:r>
          </a:p>
          <a:p>
            <a:pPr>
              <a:buFont typeface="Arial"/>
              <a:buChar char="•"/>
            </a:pPr>
            <a:r>
              <a:rPr lang="de-DE">
                <a:solidFill>
                  <a:srgbClr val="3366FF"/>
                </a:solidFill>
              </a:rPr>
              <a:t> Annual checks</a:t>
            </a:r>
          </a:p>
        </p:txBody>
      </p:sp>
      <p:grpSp>
        <p:nvGrpSpPr>
          <p:cNvPr id="20" name="Gruppierung 19"/>
          <p:cNvGrpSpPr/>
          <p:nvPr/>
        </p:nvGrpSpPr>
        <p:grpSpPr>
          <a:xfrm>
            <a:off x="1511300" y="1905000"/>
            <a:ext cx="7513757" cy="646331"/>
            <a:chOff x="1511300" y="1905000"/>
            <a:chExt cx="7513757" cy="646331"/>
          </a:xfrm>
        </p:grpSpPr>
        <p:cxnSp>
          <p:nvCxnSpPr>
            <p:cNvPr id="7" name="Gerade Verbindung 6"/>
            <p:cNvCxnSpPr/>
            <p:nvPr/>
          </p:nvCxnSpPr>
          <p:spPr>
            <a:xfrm>
              <a:off x="1511300" y="2273300"/>
              <a:ext cx="5689600" cy="1588"/>
            </a:xfrm>
            <a:prstGeom prst="line">
              <a:avLst/>
            </a:prstGeom>
            <a:ln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feld 7"/>
            <p:cNvSpPr txBox="1"/>
            <p:nvPr/>
          </p:nvSpPr>
          <p:spPr>
            <a:xfrm>
              <a:off x="7404100" y="1905000"/>
              <a:ext cx="16209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>
                  <a:solidFill>
                    <a:srgbClr val="FF0000"/>
                  </a:solidFill>
                </a:rPr>
                <a:t>Result of 15 yrs</a:t>
              </a:r>
            </a:p>
            <a:p>
              <a:r>
                <a:rPr lang="de-DE">
                  <a:solidFill>
                    <a:srgbClr val="FF0000"/>
                  </a:solidFill>
                </a:rPr>
                <a:t>mapping</a:t>
              </a:r>
            </a:p>
          </p:txBody>
        </p:sp>
        <p:sp>
          <p:nvSpPr>
            <p:cNvPr id="19" name="Textfeld 18"/>
            <p:cNvSpPr txBox="1"/>
            <p:nvPr/>
          </p:nvSpPr>
          <p:spPr>
            <a:xfrm>
              <a:off x="1511300" y="1930956"/>
              <a:ext cx="12747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>
                  <a:solidFill>
                    <a:srgbClr val="FF0000"/>
                  </a:solidFill>
                </a:rPr>
                <a:t>450 species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83600" cy="610265"/>
          </a:xfrm>
        </p:spPr>
        <p:txBody>
          <a:bodyPr/>
          <a:lstStyle/>
          <a:p>
            <a:r>
              <a:rPr lang="de-DE"/>
              <a:t>State of the art: </a:t>
            </a:r>
            <a:r>
              <a:rPr lang="de-DE">
                <a:solidFill>
                  <a:srgbClr val="000000"/>
                </a:solidFill>
              </a:rPr>
              <a:t>30% of quadrats being mapped in year 1</a:t>
            </a:r>
          </a:p>
        </p:txBody>
      </p:sp>
      <p:pic>
        <p:nvPicPr>
          <p:cNvPr id="8" name="Bild 7" descr="fig_kartierstand.pdf"/>
          <p:cNvPicPr>
            <a:picLocks noChangeAspect="1"/>
          </p:cNvPicPr>
          <p:nvPr/>
        </p:nvPicPr>
        <mc:AlternateContent>
          <mc:Choice xmlns:ma="http://schemas.microsoft.com/office/mac/drawingml/2008/main" Requires="ma">
            <p:blipFill>
              <a:blip r:embed="rId2">
                <a:alphaModFix amt="49000"/>
              </a:blip>
              <a:stretch>
                <a:fillRect/>
              </a:stretch>
            </p:blipFill>
          </mc:Choice>
          <mc:Fallback>
            <p:blipFill>
              <a:blip r:embed="rId3">
                <a:alphaModFix amt="49000"/>
              </a:blip>
              <a:stretch>
                <a:fillRect/>
              </a:stretch>
            </p:blipFill>
          </mc:Fallback>
        </mc:AlternateContent>
        <p:spPr>
          <a:xfrm>
            <a:off x="695069" y="1130299"/>
            <a:ext cx="4139716" cy="5123875"/>
          </a:xfrm>
          <a:prstGeom prst="rect">
            <a:avLst/>
          </a:prstGeom>
          <a:solidFill>
            <a:schemeClr val="tx1">
              <a:alpha val="43000"/>
            </a:schemeClr>
          </a:solidFill>
          <a:ln>
            <a:noFill/>
          </a:ln>
          <a:effectLst/>
        </p:spPr>
      </p:pic>
      <p:sp>
        <p:nvSpPr>
          <p:cNvPr id="6" name="Textfeld 5"/>
          <p:cNvSpPr txBox="1"/>
          <p:nvPr/>
        </p:nvSpPr>
        <p:spPr>
          <a:xfrm>
            <a:off x="3734024" y="1758434"/>
            <a:ext cx="124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Camp 2011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4216399" y="3224768"/>
            <a:ext cx="1244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rgbClr val="FF0000"/>
                </a:solidFill>
              </a:rPr>
              <a:t>Camp 2012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5765800" y="1219200"/>
            <a:ext cx="3178725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/>
              <a:t>51 quadrats by volunteers</a:t>
            </a:r>
          </a:p>
          <a:p>
            <a:r>
              <a:rPr lang="de-DE"/>
              <a:t>33 quadrats by camp volunteers</a:t>
            </a:r>
          </a:p>
          <a:p>
            <a:r>
              <a:rPr lang="de-DE"/>
              <a:t>==</a:t>
            </a:r>
          </a:p>
          <a:p>
            <a:r>
              <a:rPr lang="de-DE"/>
              <a:t>84 quadrats (40%) in process</a:t>
            </a:r>
          </a:p>
          <a:p>
            <a:r>
              <a:rPr lang="de-DE"/>
              <a:t>70 botanists involved</a:t>
            </a:r>
          </a:p>
          <a:p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5765800" y="3048000"/>
            <a:ext cx="337775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/>
              <a:t>Collaboration with</a:t>
            </a:r>
          </a:p>
          <a:p>
            <a:r>
              <a:rPr lang="de-DE"/>
              <a:t>- University of Zurich</a:t>
            </a:r>
          </a:p>
          <a:p>
            <a:r>
              <a:rPr lang="de-DE"/>
              <a:t>- Kanton of Zurich: nature agency</a:t>
            </a:r>
          </a:p>
          <a:p>
            <a:r>
              <a:rPr lang="de-DE"/>
              <a:t>- Swiss research institute</a:t>
            </a:r>
          </a:p>
          <a:p>
            <a:r>
              <a:rPr lang="de-DE"/>
              <a:t>- National flora grid</a:t>
            </a:r>
          </a:p>
        </p:txBody>
      </p:sp>
      <p:sp>
        <p:nvSpPr>
          <p:cNvPr id="11" name="Rechteck 10"/>
          <p:cNvSpPr/>
          <p:nvPr/>
        </p:nvSpPr>
        <p:spPr>
          <a:xfrm>
            <a:off x="5765800" y="474980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/>
              <a:t>People to include</a:t>
            </a:r>
          </a:p>
          <a:p>
            <a:r>
              <a:rPr lang="de-DE"/>
              <a:t>- 179 communities</a:t>
            </a:r>
          </a:p>
          <a:p>
            <a:r>
              <a:rPr lang="de-DE"/>
              <a:t>- ca. 5000 farmers</a:t>
            </a:r>
          </a:p>
          <a:p>
            <a:r>
              <a:rPr lang="de-DE"/>
              <a:t>- local agencies of</a:t>
            </a:r>
          </a:p>
          <a:p>
            <a:r>
              <a:rPr lang="de-DE"/>
              <a:t>  forestry and nature conservation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Keeping track</a:t>
            </a:r>
          </a:p>
        </p:txBody>
      </p:sp>
      <p:pic>
        <p:nvPicPr>
          <p:cNvPr id="4" name="Bild 3" descr="Bild 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500" y="977050"/>
            <a:ext cx="8178800" cy="5675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613</Words>
  <Application>Microsoft Macintosh PowerPoint</Application>
  <PresentationFormat>Bildschirmpräsentation (4:3)</PresentationFormat>
  <Paragraphs>126</Paragraphs>
  <Slides>19</Slides>
  <Notes>0</Notes>
  <HiddenSlides>0</HiddenSlides>
  <MMClips>0</MMClips>
  <ScaleCrop>false</ScaleCrop>
  <HeadingPairs>
    <vt:vector size="4" baseType="variant">
      <vt:variant>
        <vt:lpstr>Entwurfsvorlage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Office-Design</vt:lpstr>
      <vt:lpstr>Citizen science to map the Flora of Zurich region, Switzerland</vt:lpstr>
      <vt:lpstr>Local or regional floras</vt:lpstr>
      <vt:lpstr>Floras in Europe</vt:lpstr>
      <vt:lpstr>Floras in Europe</vt:lpstr>
      <vt:lpstr>Floras in Switzerland (cantons)</vt:lpstr>
      <vt:lpstr>Floras to monitor environmental change: Switzerland</vt:lpstr>
      <vt:lpstr>Canton Zurich</vt:lpstr>
      <vt:lpstr>The Zurich floras</vt:lpstr>
      <vt:lpstr>Step 1: what is the question? </vt:lpstr>
      <vt:lpstr>Step 2: pilot mapping</vt:lpstr>
      <vt:lpstr>Pilot mappings: Flora camps 2011 and 2012</vt:lpstr>
      <vt:lpstr>Advertising: by newpaper reports</vt:lpstr>
      <vt:lpstr>Step 3: Analsyis of results from pilot mapping</vt:lpstr>
      <vt:lpstr>Definition of methods: Length of stay</vt:lpstr>
      <vt:lpstr>Definition of methods: Walking distance</vt:lpstr>
      <vt:lpstr>Step 4: Revision of mapping manual (March 2012)</vt:lpstr>
      <vt:lpstr>Further steps: Quality checks</vt:lpstr>
      <vt:lpstr>State of the art: 30% of quadrats being mapped in year 1</vt:lpstr>
      <vt:lpstr>Keeping track</vt:lpstr>
    </vt:vector>
  </TitlesOfParts>
  <Company>WSL Birmensdorf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Citizen science to map the Flora of Zurich region, Switzerland</dc:title>
  <dc:creator>Tom Wohlgemuth</dc:creator>
  <cp:lastModifiedBy>Tom Wohlgemuth</cp:lastModifiedBy>
  <cp:revision>19</cp:revision>
  <dcterms:created xsi:type="dcterms:W3CDTF">2012-08-03T21:41:58Z</dcterms:created>
  <dcterms:modified xsi:type="dcterms:W3CDTF">2012-08-03T21:52:46Z</dcterms:modified>
</cp:coreProperties>
</file>