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7"/>
  </p:notesMasterIdLst>
  <p:handoutMasterIdLst>
    <p:handoutMasterId r:id="rId28"/>
  </p:handoutMasterIdLst>
  <p:sldIdLst>
    <p:sldId id="256" r:id="rId2"/>
    <p:sldId id="288" r:id="rId3"/>
    <p:sldId id="257" r:id="rId4"/>
    <p:sldId id="258" r:id="rId5"/>
    <p:sldId id="259" r:id="rId6"/>
    <p:sldId id="261" r:id="rId7"/>
    <p:sldId id="260" r:id="rId8"/>
    <p:sldId id="262" r:id="rId9"/>
    <p:sldId id="263" r:id="rId10"/>
    <p:sldId id="264" r:id="rId11"/>
    <p:sldId id="265" r:id="rId12"/>
    <p:sldId id="274" r:id="rId13"/>
    <p:sldId id="286" r:id="rId14"/>
    <p:sldId id="275" r:id="rId15"/>
    <p:sldId id="283" r:id="rId16"/>
    <p:sldId id="276" r:id="rId17"/>
    <p:sldId id="291" r:id="rId18"/>
    <p:sldId id="281" r:id="rId19"/>
    <p:sldId id="278" r:id="rId20"/>
    <p:sldId id="277" r:id="rId21"/>
    <p:sldId id="280" r:id="rId22"/>
    <p:sldId id="287" r:id="rId23"/>
    <p:sldId id="289" r:id="rId24"/>
    <p:sldId id="284" r:id="rId25"/>
    <p:sldId id="292" r:id="rId26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99"/>
    <a:srgbClr val="009900"/>
    <a:srgbClr val="F79109"/>
    <a:srgbClr val="0000FF"/>
    <a:srgbClr val="2AC6D6"/>
    <a:srgbClr val="000066"/>
    <a:srgbClr val="99CCFF"/>
    <a:srgbClr val="93BACD"/>
    <a:srgbClr val="9EC1D2"/>
    <a:srgbClr val="A0C7D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294" autoAdjust="0"/>
  </p:normalViewPr>
  <p:slideViewPr>
    <p:cSldViewPr>
      <p:cViewPr>
        <p:scale>
          <a:sx n="100" d="100"/>
          <a:sy n="100" d="100"/>
        </p:scale>
        <p:origin x="-1230" y="-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06E2FF-C8D9-420E-A171-277538EBC467}" type="datetimeFigureOut">
              <a:rPr lang="de-CH" smtClean="0"/>
              <a:pPr/>
              <a:t>31.07.2012</a:t>
            </a:fld>
            <a:endParaRPr lang="de-C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22ED48-2A77-44DE-A075-1E7CAD0C4B6C}" type="slidenum">
              <a:rPr lang="de-CH" smtClean="0"/>
              <a:pPr/>
              <a:t>‹#›</a:t>
            </a:fld>
            <a:endParaRPr lang="de-C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561F62-47F0-4FEE-A226-8B4AB3924A0C}" type="datetimeFigureOut">
              <a:rPr lang="de-CH" smtClean="0"/>
              <a:pPr/>
              <a:t>31.07.2012</a:t>
            </a:fld>
            <a:endParaRPr lang="de-C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FCC363-844C-48D5-B7F7-1BA1B1018C85}" type="slidenum">
              <a:rPr lang="de-CH" smtClean="0"/>
              <a:pPr/>
              <a:t>‹#›</a:t>
            </a:fld>
            <a:endParaRPr lang="de-C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CH" dirty="0" err="1" smtClean="0"/>
              <a:t>Post-storm</a:t>
            </a:r>
            <a:r>
              <a:rPr lang="de-CH" dirty="0" smtClean="0"/>
              <a:t> </a:t>
            </a:r>
            <a:r>
              <a:rPr lang="de-CH" dirty="0" err="1" smtClean="0"/>
              <a:t>tree</a:t>
            </a:r>
            <a:r>
              <a:rPr lang="de-CH" baseline="0" dirty="0" smtClean="0"/>
              <a:t> </a:t>
            </a:r>
            <a:r>
              <a:rPr lang="de-CH" baseline="0" dirty="0" err="1" smtClean="0"/>
              <a:t>regeneration</a:t>
            </a:r>
            <a:r>
              <a:rPr lang="de-CH" baseline="0" dirty="0" smtClean="0"/>
              <a:t>: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CH" baseline="0" dirty="0" smtClean="0"/>
              <a:t>Lothar </a:t>
            </a:r>
            <a:r>
              <a:rPr lang="en-US" dirty="0" smtClean="0"/>
              <a:t>6‘941, Vivian 3’614;</a:t>
            </a:r>
            <a:r>
              <a:rPr lang="en-US" baseline="0" dirty="0" smtClean="0"/>
              <a:t> </a:t>
            </a:r>
            <a:r>
              <a:rPr lang="en-US" dirty="0" smtClean="0"/>
              <a:t>Number of post-storm regenerated trees on the 10 years old </a:t>
            </a:r>
            <a:r>
              <a:rPr lang="en-US" dirty="0" err="1" smtClean="0"/>
              <a:t>Lothar</a:t>
            </a:r>
            <a:r>
              <a:rPr lang="en-US" dirty="0" smtClean="0"/>
              <a:t> sites was significantly higher than on the 20 years old Vivian sites (ANOVA: </a:t>
            </a:r>
            <a:r>
              <a:rPr lang="en-US" i="1" dirty="0" smtClean="0"/>
              <a:t>F</a:t>
            </a:r>
            <a:r>
              <a:rPr lang="en-US" i="1" baseline="-25000" dirty="0" smtClean="0"/>
              <a:t>1,87</a:t>
            </a:r>
            <a:r>
              <a:rPr lang="en-US" baseline="-25000" dirty="0" smtClean="0"/>
              <a:t> </a:t>
            </a:r>
            <a:r>
              <a:rPr lang="en-US" dirty="0" smtClean="0"/>
              <a:t>= 4.44, </a:t>
            </a:r>
            <a:r>
              <a:rPr lang="en-US" i="1" dirty="0" smtClean="0"/>
              <a:t>P</a:t>
            </a:r>
            <a:r>
              <a:rPr lang="en-US" dirty="0" smtClean="0"/>
              <a:t> = 0.038)</a:t>
            </a:r>
          </a:p>
          <a:p>
            <a:endParaRPr lang="de-CH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CC363-844C-48D5-B7F7-1BA1B1018C85}" type="slidenum">
              <a:rPr lang="de-CH" smtClean="0"/>
              <a:pPr/>
              <a:t>11</a:t>
            </a:fld>
            <a:endParaRPr lang="de-CH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CH" dirty="0" smtClean="0"/>
              <a:t>For </a:t>
            </a:r>
            <a:r>
              <a:rPr lang="de-CH" dirty="0" err="1" smtClean="0"/>
              <a:t>example</a:t>
            </a:r>
            <a:r>
              <a:rPr lang="de-CH" dirty="0" smtClean="0"/>
              <a:t>,</a:t>
            </a:r>
            <a:r>
              <a:rPr lang="de-CH" baseline="0" dirty="0" smtClean="0"/>
              <a:t> </a:t>
            </a:r>
            <a:r>
              <a:rPr lang="de-CH" baseline="0" dirty="0" err="1" smtClean="0"/>
              <a:t>a</a:t>
            </a:r>
            <a:r>
              <a:rPr lang="de-CH" dirty="0" err="1" smtClean="0"/>
              <a:t>lone</a:t>
            </a:r>
            <a:r>
              <a:rPr lang="de-CH" dirty="0" smtClean="0"/>
              <a:t> in </a:t>
            </a:r>
            <a:r>
              <a:rPr lang="de-CH" dirty="0" err="1" smtClean="0"/>
              <a:t>the</a:t>
            </a:r>
            <a:r>
              <a:rPr lang="de-CH" dirty="0" smtClean="0"/>
              <a:t> Lothar</a:t>
            </a:r>
            <a:r>
              <a:rPr lang="de-CH" baseline="0" dirty="0" smtClean="0"/>
              <a:t> </a:t>
            </a:r>
            <a:r>
              <a:rPr lang="de-CH" baseline="0" dirty="0" err="1" smtClean="0"/>
              <a:t>beech</a:t>
            </a:r>
            <a:r>
              <a:rPr lang="de-CH" baseline="0" dirty="0" smtClean="0"/>
              <a:t> </a:t>
            </a:r>
            <a:r>
              <a:rPr lang="de-CH" baseline="0" dirty="0" err="1" smtClean="0"/>
              <a:t>forests</a:t>
            </a:r>
            <a:r>
              <a:rPr lang="de-CH" baseline="0" dirty="0" smtClean="0"/>
              <a:t> </a:t>
            </a:r>
            <a:r>
              <a:rPr lang="de-CH" baseline="0" dirty="0" err="1" smtClean="0"/>
              <a:t>soil</a:t>
            </a:r>
            <a:r>
              <a:rPr lang="de-CH" baseline="0" dirty="0" smtClean="0"/>
              <a:t> </a:t>
            </a:r>
            <a:r>
              <a:rPr lang="de-CH" baseline="0" dirty="0" err="1" smtClean="0"/>
              <a:t>pH</a:t>
            </a:r>
            <a:r>
              <a:rPr lang="de-CH" baseline="0" dirty="0" smtClean="0"/>
              <a:t> and </a:t>
            </a:r>
            <a:r>
              <a:rPr lang="de-CH" baseline="0" dirty="0" err="1" smtClean="0"/>
              <a:t>vegetation</a:t>
            </a:r>
            <a:r>
              <a:rPr lang="de-CH" baseline="0" dirty="0" smtClean="0"/>
              <a:t> cover </a:t>
            </a:r>
            <a:r>
              <a:rPr lang="de-CH" baseline="0" dirty="0" err="1" smtClean="0"/>
              <a:t>explain</a:t>
            </a:r>
            <a:r>
              <a:rPr lang="de-CH" baseline="0" dirty="0" smtClean="0"/>
              <a:t> 73% of </a:t>
            </a:r>
            <a:r>
              <a:rPr lang="de-CH" baseline="0" dirty="0" err="1" smtClean="0"/>
              <a:t>the</a:t>
            </a:r>
            <a:r>
              <a:rPr lang="de-CH" baseline="0" dirty="0" smtClean="0"/>
              <a:t> total </a:t>
            </a:r>
            <a:r>
              <a:rPr lang="de-CH" baseline="0" dirty="0" err="1" smtClean="0"/>
              <a:t>regeneration</a:t>
            </a:r>
            <a:r>
              <a:rPr lang="de-CH" baseline="0" dirty="0" smtClean="0"/>
              <a:t> </a:t>
            </a:r>
            <a:r>
              <a:rPr lang="de-CH" baseline="0" dirty="0" err="1" smtClean="0"/>
              <a:t>variation</a:t>
            </a:r>
            <a:r>
              <a:rPr lang="de-CH" baseline="0" dirty="0" smtClean="0"/>
              <a:t>!!</a:t>
            </a:r>
            <a:endParaRPr lang="de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CC363-844C-48D5-B7F7-1BA1B1018C85}" type="slidenum">
              <a:rPr lang="de-CH" smtClean="0"/>
              <a:pPr/>
              <a:t>13</a:t>
            </a:fld>
            <a:endParaRPr lang="de-CH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CC363-844C-48D5-B7F7-1BA1B1018C85}" type="slidenum">
              <a:rPr lang="de-CH" smtClean="0"/>
              <a:pPr/>
              <a:t>18</a:t>
            </a:fld>
            <a:endParaRPr lang="de-CH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CH" dirty="0" smtClean="0"/>
              <a:t>and</a:t>
            </a:r>
            <a:r>
              <a:rPr lang="de-CH" baseline="0" dirty="0" smtClean="0"/>
              <a:t> will </a:t>
            </a:r>
            <a:r>
              <a:rPr lang="de-CH" baseline="0" dirty="0" err="1" smtClean="0"/>
              <a:t>now</a:t>
            </a:r>
            <a:r>
              <a:rPr lang="de-CH" baseline="0" dirty="0" smtClean="0"/>
              <a:t> </a:t>
            </a:r>
            <a:r>
              <a:rPr lang="de-CH" baseline="0" dirty="0" err="1" smtClean="0"/>
              <a:t>be</a:t>
            </a:r>
            <a:r>
              <a:rPr lang="de-CH" baseline="0" dirty="0" smtClean="0"/>
              <a:t> </a:t>
            </a:r>
            <a:r>
              <a:rPr lang="de-CH" baseline="0" dirty="0" err="1" smtClean="0"/>
              <a:t>happy</a:t>
            </a:r>
            <a:r>
              <a:rPr lang="de-CH" baseline="0" dirty="0" smtClean="0"/>
              <a:t> to </a:t>
            </a:r>
            <a:r>
              <a:rPr lang="de-CH" baseline="0" dirty="0" err="1" smtClean="0"/>
              <a:t>answer</a:t>
            </a:r>
            <a:r>
              <a:rPr lang="de-CH" baseline="0" dirty="0" smtClean="0"/>
              <a:t> </a:t>
            </a:r>
            <a:r>
              <a:rPr lang="de-CH" baseline="0" dirty="0" err="1" smtClean="0"/>
              <a:t>any</a:t>
            </a:r>
            <a:r>
              <a:rPr lang="de-CH" baseline="0" dirty="0" smtClean="0"/>
              <a:t> </a:t>
            </a:r>
            <a:r>
              <a:rPr lang="de-CH" baseline="0" dirty="0" err="1" smtClean="0"/>
              <a:t>further</a:t>
            </a:r>
            <a:r>
              <a:rPr lang="de-CH" baseline="0" dirty="0" smtClean="0"/>
              <a:t> </a:t>
            </a:r>
            <a:r>
              <a:rPr lang="de-CH" baseline="0" dirty="0" err="1" smtClean="0"/>
              <a:t>questions</a:t>
            </a:r>
            <a:r>
              <a:rPr lang="de-CH" baseline="0" dirty="0" smtClean="0"/>
              <a:t> </a:t>
            </a:r>
            <a:r>
              <a:rPr lang="de-CH" baseline="0" dirty="0" err="1" smtClean="0"/>
              <a:t>you</a:t>
            </a:r>
            <a:r>
              <a:rPr lang="de-CH" baseline="0" dirty="0" smtClean="0"/>
              <a:t> </a:t>
            </a:r>
            <a:r>
              <a:rPr lang="de-CH" baseline="0" dirty="0" err="1" smtClean="0"/>
              <a:t>may</a:t>
            </a:r>
            <a:r>
              <a:rPr lang="de-CH" baseline="0" dirty="0" smtClean="0"/>
              <a:t> </a:t>
            </a:r>
            <a:r>
              <a:rPr lang="de-CH" baseline="0" dirty="0" err="1" smtClean="0"/>
              <a:t>have</a:t>
            </a:r>
            <a:r>
              <a:rPr lang="de-CH" baseline="0" dirty="0" smtClean="0"/>
              <a:t>.</a:t>
            </a:r>
            <a:endParaRPr lang="de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CC363-844C-48D5-B7F7-1BA1B1018C85}" type="slidenum">
              <a:rPr lang="de-CH" smtClean="0"/>
              <a:pPr/>
              <a:t>20</a:t>
            </a:fld>
            <a:endParaRPr lang="de-CH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39B79E94-7E50-4AC4-B251-0E81DBA29FE0}" type="datetime1">
              <a:rPr lang="de-CH" smtClean="0"/>
              <a:pPr/>
              <a:t>31.07.2012</a:t>
            </a:fld>
            <a:endParaRPr lang="de-CH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de-CH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22A82739-FC42-4BF7-B626-FA0E3F2DA8C1}" type="slidenum">
              <a:rPr lang="de-CH" smtClean="0"/>
              <a:pPr/>
              <a:t>‹#›</a:t>
            </a:fld>
            <a:endParaRPr lang="de-CH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CAD62-607C-4290-8AC5-C78B186C3DF6}" type="datetime1">
              <a:rPr lang="de-CH" smtClean="0"/>
              <a:pPr/>
              <a:t>31.07.2012</a:t>
            </a:fld>
            <a:endParaRPr lang="de-CH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82739-FC42-4BF7-B626-FA0E3F2DA8C1}" type="slidenum">
              <a:rPr lang="de-CH" smtClean="0"/>
              <a:pPr/>
              <a:t>‹#›</a:t>
            </a:fld>
            <a:endParaRPr lang="de-CH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93C93-53BB-4161-89AD-07F72A8C4F70}" type="datetime1">
              <a:rPr lang="de-CH" smtClean="0"/>
              <a:pPr/>
              <a:t>31.07.2012</a:t>
            </a:fld>
            <a:endParaRPr lang="de-CH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82739-FC42-4BF7-B626-FA0E3F2DA8C1}" type="slidenum">
              <a:rPr lang="de-CH" smtClean="0"/>
              <a:pPr/>
              <a:t>‹#›</a:t>
            </a:fld>
            <a:endParaRPr lang="de-CH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71EE2-7FB2-4982-B020-49B7A13A9943}" type="datetime1">
              <a:rPr lang="de-CH" smtClean="0"/>
              <a:pPr/>
              <a:t>31.07.2012</a:t>
            </a:fld>
            <a:endParaRPr lang="de-CH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82739-FC42-4BF7-B626-FA0E3F2DA8C1}" type="slidenum">
              <a:rPr lang="de-CH" smtClean="0"/>
              <a:pPr/>
              <a:t>‹#›</a:t>
            </a:fld>
            <a:endParaRPr lang="de-CH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B1C8E07-199A-4136-98E2-52C8F253A09E}" type="datetime1">
              <a:rPr lang="de-CH" smtClean="0"/>
              <a:pPr/>
              <a:t>31.07.2012</a:t>
            </a:fld>
            <a:endParaRPr lang="de-CH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2A82739-FC42-4BF7-B626-FA0E3F2DA8C1}" type="slidenum">
              <a:rPr lang="de-CH" smtClean="0"/>
              <a:pPr/>
              <a:t>‹#›</a:t>
            </a:fld>
            <a:endParaRPr lang="de-CH" dirty="0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de-CH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6886F2CB-17AE-42E2-91E0-D596EA06F772}" type="datetime1">
              <a:rPr lang="de-CH" smtClean="0"/>
              <a:pPr/>
              <a:t>31.07.2012</a:t>
            </a:fld>
            <a:endParaRPr lang="de-CH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de-CH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22A82739-FC42-4BF7-B626-FA0E3F2DA8C1}" type="slidenum">
              <a:rPr lang="de-CH" smtClean="0"/>
              <a:pPr/>
              <a:t>‹#›</a:t>
            </a:fld>
            <a:endParaRPr lang="de-CH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10312-4583-4D35-83B9-B73ECB201C23}" type="datetime1">
              <a:rPr lang="de-CH" smtClean="0"/>
              <a:pPr/>
              <a:t>31.07.2012</a:t>
            </a:fld>
            <a:endParaRPr lang="de-CH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82739-FC42-4BF7-B626-FA0E3F2DA8C1}" type="slidenum">
              <a:rPr lang="de-CH" smtClean="0"/>
              <a:pPr/>
              <a:t>‹#›</a:t>
            </a:fld>
            <a:endParaRPr lang="de-CH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9E668-6F91-4663-96C1-92EEEDDEEE85}" type="datetime1">
              <a:rPr lang="de-CH" smtClean="0"/>
              <a:pPr/>
              <a:t>31.07.2012</a:t>
            </a:fld>
            <a:endParaRPr lang="de-CH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82739-FC42-4BF7-B626-FA0E3F2DA8C1}" type="slidenum">
              <a:rPr lang="de-CH" smtClean="0"/>
              <a:pPr/>
              <a:t>‹#›</a:t>
            </a:fld>
            <a:endParaRPr lang="de-CH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286B2-8F6E-4AA4-8EDC-06EEF86E2274}" type="datetime1">
              <a:rPr lang="de-CH" smtClean="0"/>
              <a:pPr/>
              <a:t>31.07.2012</a:t>
            </a:fld>
            <a:endParaRPr lang="de-CH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82739-FC42-4BF7-B626-FA0E3F2DA8C1}" type="slidenum">
              <a:rPr lang="de-CH" smtClean="0"/>
              <a:pPr/>
              <a:t>‹#›</a:t>
            </a:fld>
            <a:endParaRPr lang="de-CH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1E9AD-1631-43DD-B453-4CB0AA7A8AFF}" type="datetime1">
              <a:rPr lang="de-CH" smtClean="0"/>
              <a:pPr/>
              <a:t>31.07.2012</a:t>
            </a:fld>
            <a:endParaRPr lang="de-CH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82739-FC42-4BF7-B626-FA0E3F2DA8C1}" type="slidenum">
              <a:rPr lang="de-CH" smtClean="0"/>
              <a:pPr/>
              <a:t>‹#›</a:t>
            </a:fld>
            <a:endParaRPr lang="de-CH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194FE-63B2-4C70-9455-0B678C8ECF7D}" type="datetime1">
              <a:rPr lang="de-CH" smtClean="0"/>
              <a:pPr/>
              <a:t>31.07.2012</a:t>
            </a:fld>
            <a:endParaRPr lang="de-CH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82739-FC42-4BF7-B626-FA0E3F2DA8C1}" type="slidenum">
              <a:rPr lang="de-CH" smtClean="0"/>
              <a:pPr/>
              <a:t>‹#›</a:t>
            </a:fld>
            <a:endParaRPr lang="de-CH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F943BF2F-45E1-4158-B690-5A9DA2AD582F}" type="datetime1">
              <a:rPr lang="de-CH" smtClean="0"/>
              <a:pPr/>
              <a:t>31.07.2012</a:t>
            </a:fld>
            <a:endParaRPr lang="de-CH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de-CH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22A82739-FC42-4BF7-B626-FA0E3F2DA8C1}" type="slidenum">
              <a:rPr lang="de-CH" smtClean="0"/>
              <a:pPr/>
              <a:t>‹#›</a:t>
            </a:fld>
            <a:endParaRPr lang="de-CH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tiff"/><Relationship Id="rId5" Type="http://schemas.openxmlformats.org/officeDocument/2006/relationships/image" Target="../media/image13.tiff"/><Relationship Id="rId4" Type="http://schemas.openxmlformats.org/officeDocument/2006/relationships/image" Target="../media/image12.tif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.emf"/><Relationship Id="rId4" Type="http://schemas.openxmlformats.org/officeDocument/2006/relationships/image" Target="../media/image3.wm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700808"/>
            <a:ext cx="8458200" cy="1470025"/>
          </a:xfrm>
        </p:spPr>
        <p:txBody>
          <a:bodyPr>
            <a:noAutofit/>
          </a:bodyPr>
          <a:lstStyle/>
          <a:p>
            <a:r>
              <a:rPr lang="en-US" sz="3600" dirty="0" smtClean="0"/>
              <a:t>Factors influencing tree regeneration after wind disturbance in temperate and boreal forests of Switzerland (Central Europe)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3980656"/>
            <a:ext cx="4953000" cy="1752600"/>
          </a:xfrm>
        </p:spPr>
        <p:txBody>
          <a:bodyPr>
            <a:normAutofit fontScale="55000" lnSpcReduction="20000"/>
          </a:bodyPr>
          <a:lstStyle/>
          <a:p>
            <a:r>
              <a:rPr lang="de-CH" sz="3600" dirty="0" smtClean="0"/>
              <a:t>Kathrin Priewasser</a:t>
            </a:r>
            <a:r>
              <a:rPr lang="de-CH" sz="3600" baseline="30000" dirty="0" smtClean="0"/>
              <a:t>1</a:t>
            </a:r>
          </a:p>
          <a:p>
            <a:endParaRPr lang="de-CH" dirty="0" smtClean="0"/>
          </a:p>
          <a:p>
            <a:r>
              <a:rPr lang="de-CH" sz="2900" dirty="0" smtClean="0"/>
              <a:t>Thomas Wohlgemuth</a:t>
            </a:r>
            <a:r>
              <a:rPr lang="de-CH" sz="2900" baseline="30000" dirty="0" smtClean="0"/>
              <a:t>1</a:t>
            </a:r>
          </a:p>
          <a:p>
            <a:r>
              <a:rPr lang="de-CH" sz="2900" dirty="0" smtClean="0"/>
              <a:t>Hansheinrich Bachofen</a:t>
            </a:r>
            <a:r>
              <a:rPr lang="de-CH" sz="2900" baseline="30000" dirty="0" smtClean="0"/>
              <a:t>1</a:t>
            </a:r>
          </a:p>
          <a:p>
            <a:r>
              <a:rPr lang="de-CH" sz="2900" dirty="0" smtClean="0"/>
              <a:t>Peter Brang</a:t>
            </a:r>
            <a:r>
              <a:rPr lang="de-CH" sz="2900" baseline="30000" dirty="0" smtClean="0"/>
              <a:t>1</a:t>
            </a:r>
          </a:p>
          <a:p>
            <a:r>
              <a:rPr lang="de-CH" sz="2900" dirty="0" smtClean="0"/>
              <a:t>Barbara Moser</a:t>
            </a:r>
            <a:r>
              <a:rPr lang="de-CH" sz="2900" baseline="30000" dirty="0" smtClean="0"/>
              <a:t>1</a:t>
            </a:r>
          </a:p>
          <a:p>
            <a:r>
              <a:rPr lang="de-CH" sz="2900" dirty="0" smtClean="0"/>
              <a:t>Harald Bugmann</a:t>
            </a:r>
            <a:r>
              <a:rPr lang="de-CH" sz="2900" baseline="30000" dirty="0" smtClean="0"/>
              <a:t>2</a:t>
            </a:r>
          </a:p>
          <a:p>
            <a:endParaRPr lang="de-CH" dirty="0"/>
          </a:p>
        </p:txBody>
      </p:sp>
      <p:sp>
        <p:nvSpPr>
          <p:cNvPr id="4" name="TextBox 3"/>
          <p:cNvSpPr txBox="1"/>
          <p:nvPr/>
        </p:nvSpPr>
        <p:spPr>
          <a:xfrm>
            <a:off x="539552" y="5858688"/>
            <a:ext cx="828092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aseline="30000" dirty="0" smtClean="0">
                <a:solidFill>
                  <a:schemeClr val="tx2"/>
                </a:solidFill>
              </a:rPr>
              <a:t>1</a:t>
            </a:r>
            <a:r>
              <a:rPr lang="en-US" sz="1400" dirty="0" smtClean="0">
                <a:solidFill>
                  <a:schemeClr val="tx2"/>
                </a:solidFill>
              </a:rPr>
              <a:t> Swiss Federal Institute for Forest, Snow and Landscape Research,</a:t>
            </a:r>
          </a:p>
          <a:p>
            <a:r>
              <a:rPr lang="en-US" sz="1400" dirty="0" smtClean="0">
                <a:solidFill>
                  <a:schemeClr val="tx2"/>
                </a:solidFill>
              </a:rPr>
              <a:t>  WSL, </a:t>
            </a:r>
            <a:r>
              <a:rPr lang="en-US" sz="1400" dirty="0" err="1" smtClean="0">
                <a:solidFill>
                  <a:schemeClr val="tx2"/>
                </a:solidFill>
              </a:rPr>
              <a:t>Birmensdorf</a:t>
            </a:r>
            <a:r>
              <a:rPr lang="en-US" sz="1400" dirty="0" smtClean="0">
                <a:solidFill>
                  <a:schemeClr val="tx2"/>
                </a:solidFill>
              </a:rPr>
              <a:t>, Switzerland</a:t>
            </a:r>
          </a:p>
          <a:p>
            <a:r>
              <a:rPr lang="en-US" sz="1400" baseline="30000" dirty="0" smtClean="0">
                <a:solidFill>
                  <a:schemeClr val="tx2"/>
                </a:solidFill>
              </a:rPr>
              <a:t>2</a:t>
            </a:r>
            <a:r>
              <a:rPr lang="en-US" sz="1400" dirty="0" smtClean="0">
                <a:solidFill>
                  <a:schemeClr val="tx2"/>
                </a:solidFill>
              </a:rPr>
              <a:t> Institute of Terrestrial Ecosystems, ETH Zürich, Switzerland</a:t>
            </a:r>
            <a:endParaRPr lang="en-US" sz="1400" dirty="0">
              <a:solidFill>
                <a:schemeClr val="tx2"/>
              </a:solidFill>
            </a:endParaRPr>
          </a:p>
        </p:txBody>
      </p:sp>
      <p:pic>
        <p:nvPicPr>
          <p:cNvPr id="1033" name="Picture 9" descr="C:\Documents and Settings\Priewass\Desktop\WSL_logo_emf\WSL_P322.e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96336" y="5229200"/>
            <a:ext cx="787500" cy="787500"/>
          </a:xfrm>
          <a:prstGeom prst="rect">
            <a:avLst/>
          </a:prstGeom>
          <a:noFill/>
        </p:spPr>
      </p:pic>
      <p:sp>
        <p:nvSpPr>
          <p:cNvPr id="1036" name="AutoShape 12" descr="https://www1.ethz.ch/hk/docs/corporate_design/logo/download/eth_logo_black.wmf"/>
          <p:cNvSpPr>
            <a:spLocks noChangeAspect="1" noChangeArrowheads="1"/>
          </p:cNvSpPr>
          <p:nvPr/>
        </p:nvSpPr>
        <p:spPr bwMode="auto">
          <a:xfrm>
            <a:off x="63500" y="-136525"/>
            <a:ext cx="13839825" cy="349567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CH"/>
          </a:p>
        </p:txBody>
      </p:sp>
      <p:pic>
        <p:nvPicPr>
          <p:cNvPr id="13" name="Picture 12" descr="eth_logo_black.wm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96444" y="6251402"/>
            <a:ext cx="1940052" cy="4899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/>
          <p:cNvSpPr txBox="1"/>
          <p:nvPr/>
        </p:nvSpPr>
        <p:spPr>
          <a:xfrm>
            <a:off x="395536" y="2708920"/>
            <a:ext cx="2664296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 smtClean="0">
                <a:solidFill>
                  <a:srgbClr val="000000"/>
                </a:solidFill>
                <a:ea typeface="ヒラギノ角ゴ Pro W3" charset="-128"/>
                <a:cs typeface="ヒラギノ角ゴ Pro W3" charset="-128"/>
              </a:rPr>
              <a:t>Probability to be hit by maximum wind gusts once in 50 years</a:t>
            </a:r>
            <a:endParaRPr lang="de-CH" sz="2200" dirty="0" smtClean="0"/>
          </a:p>
          <a:p>
            <a:endParaRPr lang="de-CH" dirty="0"/>
          </a:p>
        </p:txBody>
      </p:sp>
      <p:grpSp>
        <p:nvGrpSpPr>
          <p:cNvPr id="56" name="Group 55"/>
          <p:cNvGrpSpPr/>
          <p:nvPr/>
        </p:nvGrpSpPr>
        <p:grpSpPr>
          <a:xfrm>
            <a:off x="-36512" y="1772816"/>
            <a:ext cx="9234289" cy="5165725"/>
            <a:chOff x="-36512" y="1772816"/>
            <a:chExt cx="9234289" cy="5165725"/>
          </a:xfrm>
        </p:grpSpPr>
        <p:pic>
          <p:nvPicPr>
            <p:cNvPr id="17" name="Picture 5" descr="abb3neu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-36512" y="1772816"/>
              <a:ext cx="7315200" cy="5165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Rectangle 6"/>
            <p:cNvSpPr>
              <a:spLocks noChangeArrowheads="1"/>
            </p:cNvSpPr>
            <p:nvPr/>
          </p:nvSpPr>
          <p:spPr bwMode="auto">
            <a:xfrm>
              <a:off x="4946293" y="6505401"/>
              <a:ext cx="4251484" cy="323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r"/>
              <a:r>
                <a:rPr lang="en-GB" sz="1500" dirty="0" err="1"/>
                <a:t>Wohlgemuth</a:t>
              </a:r>
              <a:r>
                <a:rPr lang="en-GB" sz="1500" dirty="0"/>
                <a:t> et al. (2008) </a:t>
              </a:r>
              <a:r>
                <a:rPr lang="en-GB" sz="1500" dirty="0" err="1"/>
                <a:t>Schweiz</a:t>
              </a:r>
              <a:r>
                <a:rPr lang="en-GB" sz="1500" dirty="0"/>
                <a:t>. Z. </a:t>
              </a:r>
              <a:r>
                <a:rPr lang="en-GB" sz="1500" dirty="0" err="1"/>
                <a:t>Forstwes</a:t>
              </a:r>
              <a:r>
                <a:rPr lang="en-GB" sz="1500" dirty="0"/>
                <a:t>.</a:t>
              </a: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1066800"/>
          </a:xfrm>
        </p:spPr>
        <p:txBody>
          <a:bodyPr>
            <a:normAutofit/>
          </a:bodyPr>
          <a:lstStyle/>
          <a:p>
            <a:r>
              <a:rPr lang="en-US" sz="3000" dirty="0" smtClean="0">
                <a:solidFill>
                  <a:schemeClr val="accent1"/>
                </a:solidFill>
              </a:rPr>
              <a:t>Storms are the most important</a:t>
            </a:r>
            <a:br>
              <a:rPr lang="en-US" sz="3000" dirty="0" smtClean="0">
                <a:solidFill>
                  <a:schemeClr val="accent1"/>
                </a:solidFill>
              </a:rPr>
            </a:br>
            <a:r>
              <a:rPr lang="en-US" sz="3000" dirty="0" smtClean="0">
                <a:solidFill>
                  <a:schemeClr val="accent1"/>
                </a:solidFill>
              </a:rPr>
              <a:t>disturbance in Central Europe</a:t>
            </a:r>
            <a:endParaRPr lang="en-US" sz="3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82739-FC42-4BF7-B626-FA0E3F2DA8C1}" type="slidenum">
              <a:rPr lang="de-CH" smtClean="0"/>
              <a:pPr/>
              <a:t>2</a:t>
            </a:fld>
            <a:endParaRPr lang="de-CH" dirty="0"/>
          </a:p>
        </p:txBody>
      </p:sp>
      <p:sp>
        <p:nvSpPr>
          <p:cNvPr id="5" name="TextBox 4"/>
          <p:cNvSpPr txBox="1"/>
          <p:nvPr/>
        </p:nvSpPr>
        <p:spPr>
          <a:xfrm>
            <a:off x="35496" y="0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Introduction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75656" y="0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Methods</a:t>
            </a:r>
            <a:endParaRPr lang="en-US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55776" y="0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Results</a:t>
            </a:r>
            <a:endParaRPr lang="en-US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91880" y="0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Conclusion</a:t>
            </a:r>
            <a:endParaRPr lang="en-US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4369672"/>
          </a:xfrm>
        </p:spPr>
        <p:txBody>
          <a:bodyPr>
            <a:normAutofit/>
          </a:bodyPr>
          <a:lstStyle/>
          <a:p>
            <a:pPr>
              <a:buNone/>
            </a:pPr>
            <a:endParaRPr lang="de-CH" sz="2200" dirty="0"/>
          </a:p>
        </p:txBody>
      </p:sp>
      <p:grpSp>
        <p:nvGrpSpPr>
          <p:cNvPr id="36" name="Group 35"/>
          <p:cNvGrpSpPr/>
          <p:nvPr/>
        </p:nvGrpSpPr>
        <p:grpSpPr>
          <a:xfrm>
            <a:off x="3203848" y="2658398"/>
            <a:ext cx="4680520" cy="4102715"/>
            <a:chOff x="2843808" y="2658398"/>
            <a:chExt cx="4680520" cy="4102715"/>
          </a:xfrm>
        </p:grpSpPr>
        <p:grpSp>
          <p:nvGrpSpPr>
            <p:cNvPr id="24" name="Group 23"/>
            <p:cNvGrpSpPr/>
            <p:nvPr/>
          </p:nvGrpSpPr>
          <p:grpSpPr>
            <a:xfrm>
              <a:off x="2843808" y="2658398"/>
              <a:ext cx="3254375" cy="4102715"/>
              <a:chOff x="2843808" y="2276872"/>
              <a:chExt cx="3254375" cy="4102715"/>
            </a:xfrm>
          </p:grpSpPr>
          <p:pic>
            <p:nvPicPr>
              <p:cNvPr id="21" name="Picture 13" descr="fig_risk_map_2000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2843808" y="2276872"/>
                <a:ext cx="3254375" cy="3810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3" name="Rectangle 22"/>
              <p:cNvSpPr/>
              <p:nvPr/>
            </p:nvSpPr>
            <p:spPr>
              <a:xfrm>
                <a:off x="3779912" y="6071810"/>
                <a:ext cx="2297424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400" dirty="0" err="1" smtClean="0"/>
                  <a:t>Lemcke</a:t>
                </a:r>
                <a:r>
                  <a:rPr lang="en-US" sz="1400" dirty="0" smtClean="0"/>
                  <a:t>  (2000; Swiss Re) </a:t>
                </a:r>
                <a:endParaRPr lang="en-US" sz="1400" dirty="0"/>
              </a:p>
            </p:txBody>
          </p:sp>
        </p:grpSp>
        <p:grpSp>
          <p:nvGrpSpPr>
            <p:cNvPr id="34" name="Group 33"/>
            <p:cNvGrpSpPr/>
            <p:nvPr/>
          </p:nvGrpSpPr>
          <p:grpSpPr>
            <a:xfrm>
              <a:off x="6300192" y="2668850"/>
              <a:ext cx="1224136" cy="1480230"/>
              <a:chOff x="6300192" y="2668850"/>
              <a:chExt cx="1224136" cy="1480230"/>
            </a:xfrm>
          </p:grpSpPr>
          <p:sp>
            <p:nvSpPr>
              <p:cNvPr id="25" name="Rectangle 24"/>
              <p:cNvSpPr/>
              <p:nvPr/>
            </p:nvSpPr>
            <p:spPr>
              <a:xfrm>
                <a:off x="6300192" y="2780928"/>
                <a:ext cx="144016" cy="144016"/>
              </a:xfrm>
              <a:prstGeom prst="rect">
                <a:avLst/>
              </a:prstGeom>
              <a:solidFill>
                <a:srgbClr val="F79109"/>
              </a:solidFill>
              <a:ln>
                <a:solidFill>
                  <a:srgbClr val="F7910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CH"/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6300192" y="3140968"/>
                <a:ext cx="144016" cy="144016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CH"/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6300192" y="3501008"/>
                <a:ext cx="144016" cy="144016"/>
              </a:xfrm>
              <a:prstGeom prst="rect">
                <a:avLst/>
              </a:prstGeom>
              <a:solidFill>
                <a:srgbClr val="2AC6D6"/>
              </a:solidFill>
              <a:ln>
                <a:solidFill>
                  <a:srgbClr val="2AC6D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CH"/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6300192" y="3861048"/>
                <a:ext cx="144016" cy="144016"/>
              </a:xfrm>
              <a:prstGeom prst="rect">
                <a:avLst/>
              </a:prstGeom>
              <a:solidFill>
                <a:srgbClr val="0000FF"/>
              </a:solidFill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CH"/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6516216" y="2668850"/>
                <a:ext cx="100811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CH" sz="2000" dirty="0" smtClean="0"/>
                  <a:t>80 %</a:t>
                </a:r>
                <a:endParaRPr lang="de-CH" sz="2000" dirty="0"/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6516216" y="3028890"/>
                <a:ext cx="100811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CH" sz="2000" dirty="0" smtClean="0"/>
                  <a:t>60 %</a:t>
                </a:r>
                <a:endParaRPr lang="de-CH" sz="2000" dirty="0"/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6516216" y="3388930"/>
                <a:ext cx="100811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CH" sz="2000" dirty="0" smtClean="0"/>
                  <a:t>40 %</a:t>
                </a:r>
                <a:endParaRPr lang="de-CH" sz="2000" dirty="0"/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6516216" y="3748970"/>
                <a:ext cx="100811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CH" sz="2000" dirty="0" smtClean="0"/>
                  <a:t>20 %</a:t>
                </a:r>
                <a:endParaRPr lang="de-CH" sz="2000" dirty="0"/>
              </a:p>
            </p:txBody>
          </p:sp>
        </p:grpSp>
      </p:grpSp>
      <p:sp>
        <p:nvSpPr>
          <p:cNvPr id="39" name="Freeform 38"/>
          <p:cNvSpPr/>
          <p:nvPr/>
        </p:nvSpPr>
        <p:spPr>
          <a:xfrm>
            <a:off x="4738688" y="5143500"/>
            <a:ext cx="316706" cy="207169"/>
          </a:xfrm>
          <a:custGeom>
            <a:avLst/>
            <a:gdLst>
              <a:gd name="connsiteX0" fmla="*/ 57150 w 316706"/>
              <a:gd name="connsiteY0" fmla="*/ 138113 h 207169"/>
              <a:gd name="connsiteX1" fmla="*/ 69056 w 316706"/>
              <a:gd name="connsiteY1" fmla="*/ 200025 h 207169"/>
              <a:gd name="connsiteX2" fmla="*/ 133350 w 316706"/>
              <a:gd name="connsiteY2" fmla="*/ 197644 h 207169"/>
              <a:gd name="connsiteX3" fmla="*/ 166687 w 316706"/>
              <a:gd name="connsiteY3" fmla="*/ 140494 h 207169"/>
              <a:gd name="connsiteX4" fmla="*/ 207168 w 316706"/>
              <a:gd name="connsiteY4" fmla="*/ 207169 h 207169"/>
              <a:gd name="connsiteX5" fmla="*/ 233362 w 316706"/>
              <a:gd name="connsiteY5" fmla="*/ 135731 h 207169"/>
              <a:gd name="connsiteX6" fmla="*/ 290512 w 316706"/>
              <a:gd name="connsiteY6" fmla="*/ 159544 h 207169"/>
              <a:gd name="connsiteX7" fmla="*/ 290512 w 316706"/>
              <a:gd name="connsiteY7" fmla="*/ 119063 h 207169"/>
              <a:gd name="connsiteX8" fmla="*/ 316706 w 316706"/>
              <a:gd name="connsiteY8" fmla="*/ 119063 h 207169"/>
              <a:gd name="connsiteX9" fmla="*/ 316706 w 316706"/>
              <a:gd name="connsiteY9" fmla="*/ 88106 h 207169"/>
              <a:gd name="connsiteX10" fmla="*/ 292893 w 316706"/>
              <a:gd name="connsiteY10" fmla="*/ 92869 h 207169"/>
              <a:gd name="connsiteX11" fmla="*/ 242887 w 316706"/>
              <a:gd name="connsiteY11" fmla="*/ 64294 h 207169"/>
              <a:gd name="connsiteX12" fmla="*/ 259556 w 316706"/>
              <a:gd name="connsiteY12" fmla="*/ 35719 h 207169"/>
              <a:gd name="connsiteX13" fmla="*/ 207168 w 316706"/>
              <a:gd name="connsiteY13" fmla="*/ 16669 h 207169"/>
              <a:gd name="connsiteX14" fmla="*/ 188118 w 316706"/>
              <a:gd name="connsiteY14" fmla="*/ 0 h 207169"/>
              <a:gd name="connsiteX15" fmla="*/ 169068 w 316706"/>
              <a:gd name="connsiteY15" fmla="*/ 23813 h 207169"/>
              <a:gd name="connsiteX16" fmla="*/ 90487 w 316706"/>
              <a:gd name="connsiteY16" fmla="*/ 35719 h 207169"/>
              <a:gd name="connsiteX17" fmla="*/ 64293 w 316706"/>
              <a:gd name="connsiteY17" fmla="*/ 26194 h 207169"/>
              <a:gd name="connsiteX18" fmla="*/ 57150 w 316706"/>
              <a:gd name="connsiteY18" fmla="*/ 61913 h 207169"/>
              <a:gd name="connsiteX19" fmla="*/ 21431 w 316706"/>
              <a:gd name="connsiteY19" fmla="*/ 97631 h 207169"/>
              <a:gd name="connsiteX20" fmla="*/ 0 w 316706"/>
              <a:gd name="connsiteY20" fmla="*/ 130969 h 207169"/>
              <a:gd name="connsiteX21" fmla="*/ 0 w 316706"/>
              <a:gd name="connsiteY21" fmla="*/ 180975 h 207169"/>
              <a:gd name="connsiteX22" fmla="*/ 57150 w 316706"/>
              <a:gd name="connsiteY22" fmla="*/ 138113 h 2071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16706" h="207169">
                <a:moveTo>
                  <a:pt x="57150" y="138113"/>
                </a:moveTo>
                <a:lnTo>
                  <a:pt x="69056" y="200025"/>
                </a:lnTo>
                <a:lnTo>
                  <a:pt x="133350" y="197644"/>
                </a:lnTo>
                <a:lnTo>
                  <a:pt x="166687" y="140494"/>
                </a:lnTo>
                <a:lnTo>
                  <a:pt x="207168" y="207169"/>
                </a:lnTo>
                <a:lnTo>
                  <a:pt x="233362" y="135731"/>
                </a:lnTo>
                <a:lnTo>
                  <a:pt x="290512" y="159544"/>
                </a:lnTo>
                <a:lnTo>
                  <a:pt x="290512" y="119063"/>
                </a:lnTo>
                <a:lnTo>
                  <a:pt x="316706" y="119063"/>
                </a:lnTo>
                <a:lnTo>
                  <a:pt x="316706" y="88106"/>
                </a:lnTo>
                <a:lnTo>
                  <a:pt x="292893" y="92869"/>
                </a:lnTo>
                <a:lnTo>
                  <a:pt x="242887" y="64294"/>
                </a:lnTo>
                <a:lnTo>
                  <a:pt x="259556" y="35719"/>
                </a:lnTo>
                <a:lnTo>
                  <a:pt x="207168" y="16669"/>
                </a:lnTo>
                <a:lnTo>
                  <a:pt x="188118" y="0"/>
                </a:lnTo>
                <a:lnTo>
                  <a:pt x="169068" y="23813"/>
                </a:lnTo>
                <a:lnTo>
                  <a:pt x="90487" y="35719"/>
                </a:lnTo>
                <a:lnTo>
                  <a:pt x="64293" y="26194"/>
                </a:lnTo>
                <a:lnTo>
                  <a:pt x="57150" y="61913"/>
                </a:lnTo>
                <a:lnTo>
                  <a:pt x="21431" y="97631"/>
                </a:lnTo>
                <a:lnTo>
                  <a:pt x="0" y="130969"/>
                </a:lnTo>
                <a:lnTo>
                  <a:pt x="0" y="180975"/>
                </a:lnTo>
                <a:lnTo>
                  <a:pt x="57150" y="138113"/>
                </a:ln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57" name="Group 56"/>
          <p:cNvGrpSpPr/>
          <p:nvPr/>
        </p:nvGrpSpPr>
        <p:grpSpPr>
          <a:xfrm>
            <a:off x="251520" y="1844824"/>
            <a:ext cx="2952328" cy="1368152"/>
            <a:chOff x="251520" y="1844824"/>
            <a:chExt cx="2952328" cy="1368152"/>
          </a:xfrm>
        </p:grpSpPr>
        <p:sp>
          <p:nvSpPr>
            <p:cNvPr id="46" name="Oval 45"/>
            <p:cNvSpPr/>
            <p:nvPr/>
          </p:nvSpPr>
          <p:spPr>
            <a:xfrm>
              <a:off x="467544" y="2996952"/>
              <a:ext cx="72008" cy="7200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sp>
          <p:nvSpPr>
            <p:cNvPr id="44" name="Rectangle 43"/>
            <p:cNvSpPr/>
            <p:nvPr/>
          </p:nvSpPr>
          <p:spPr>
            <a:xfrm>
              <a:off x="251520" y="1988840"/>
              <a:ext cx="1872208" cy="79208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sp>
          <p:nvSpPr>
            <p:cNvPr id="45" name="Oval 44"/>
            <p:cNvSpPr/>
            <p:nvPr/>
          </p:nvSpPr>
          <p:spPr>
            <a:xfrm>
              <a:off x="467544" y="2564904"/>
              <a:ext cx="80480" cy="72008"/>
            </a:xfrm>
            <a:prstGeom prst="ellipse">
              <a:avLst/>
            </a:prstGeom>
            <a:solidFill>
              <a:srgbClr val="009900"/>
            </a:solidFill>
            <a:ln>
              <a:solidFill>
                <a:srgbClr val="009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sp>
          <p:nvSpPr>
            <p:cNvPr id="47" name="Oval 46"/>
            <p:cNvSpPr/>
            <p:nvPr/>
          </p:nvSpPr>
          <p:spPr>
            <a:xfrm>
              <a:off x="467544" y="2276872"/>
              <a:ext cx="80480" cy="72008"/>
            </a:xfrm>
            <a:prstGeom prst="ellipse">
              <a:avLst/>
            </a:prstGeom>
            <a:solidFill>
              <a:srgbClr val="F79109"/>
            </a:solidFill>
            <a:ln>
              <a:solidFill>
                <a:srgbClr val="F7910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sp>
          <p:nvSpPr>
            <p:cNvPr id="48" name="Oval 47"/>
            <p:cNvSpPr/>
            <p:nvPr/>
          </p:nvSpPr>
          <p:spPr>
            <a:xfrm>
              <a:off x="467544" y="1988840"/>
              <a:ext cx="80480" cy="72008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548024" y="1844824"/>
              <a:ext cx="265582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CH" sz="1600" dirty="0" smtClean="0"/>
                <a:t>Lothar: total </a:t>
              </a:r>
              <a:r>
                <a:rPr lang="de-CH" sz="1600" dirty="0" err="1" smtClean="0"/>
                <a:t>damage</a:t>
              </a:r>
              <a:endParaRPr lang="de-CH" sz="1600" dirty="0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548024" y="2154342"/>
              <a:ext cx="265582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CH" sz="1600" dirty="0" smtClean="0"/>
                <a:t>Lothar: partial </a:t>
              </a:r>
              <a:r>
                <a:rPr lang="de-CH" sz="1600" dirty="0" err="1" smtClean="0"/>
                <a:t>damage</a:t>
              </a:r>
              <a:endParaRPr lang="de-CH" sz="1600" dirty="0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548024" y="2442374"/>
              <a:ext cx="265582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CH" sz="1600" dirty="0" smtClean="0"/>
                <a:t>Vivian: total </a:t>
              </a:r>
              <a:r>
                <a:rPr lang="de-CH" sz="1600" dirty="0" err="1" smtClean="0"/>
                <a:t>damage</a:t>
              </a:r>
              <a:endParaRPr lang="de-CH" sz="1600" dirty="0"/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539552" y="2874422"/>
              <a:ext cx="23762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CH" sz="1600" dirty="0" err="1" smtClean="0"/>
                <a:t>Fires</a:t>
              </a:r>
              <a:endParaRPr lang="de-CH" sz="16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30712 -0.43056 " pathEditMode="relative" ptsTypes="AA">
                                      <p:cBhvr>
                                        <p:cTn id="11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" presetID="0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30712 -0.43056 " pathEditMode="relative" ptsTypes="AA">
                                      <p:cBhvr>
                                        <p:cTn id="13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  <p:bldP spid="39" grpId="0" animBg="1"/>
      <p:bldP spid="39" grpId="3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1066800"/>
          </a:xfrm>
        </p:spPr>
        <p:txBody>
          <a:bodyPr>
            <a:normAutofit/>
          </a:bodyPr>
          <a:lstStyle/>
          <a:p>
            <a:r>
              <a:rPr lang="de-CH" dirty="0" smtClean="0">
                <a:solidFill>
                  <a:schemeClr val="accent1"/>
                </a:solidFill>
              </a:rPr>
              <a:t>Motivation</a:t>
            </a:r>
            <a:endParaRPr lang="de-CH" dirty="0">
              <a:solidFill>
                <a:schemeClr val="accent1"/>
              </a:solidFill>
            </a:endParaRPr>
          </a:p>
        </p:txBody>
      </p:sp>
      <p:pic>
        <p:nvPicPr>
          <p:cNvPr id="4" name="Content Placeholder 9" descr="Picture3.em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68269" y="1844824"/>
            <a:ext cx="7964171" cy="4927617"/>
          </a:xfrm>
          <a:solidFill>
            <a:schemeClr val="bg1"/>
          </a:solidFill>
        </p:spPr>
      </p:pic>
      <p:grpSp>
        <p:nvGrpSpPr>
          <p:cNvPr id="5" name="Group 4"/>
          <p:cNvGrpSpPr/>
          <p:nvPr/>
        </p:nvGrpSpPr>
        <p:grpSpPr>
          <a:xfrm>
            <a:off x="611560" y="1722294"/>
            <a:ext cx="5040560" cy="698594"/>
            <a:chOff x="539552" y="1650286"/>
            <a:chExt cx="5040560" cy="698594"/>
          </a:xfrm>
        </p:grpSpPr>
        <p:sp>
          <p:nvSpPr>
            <p:cNvPr id="6" name="TextBox 5"/>
            <p:cNvSpPr txBox="1"/>
            <p:nvPr/>
          </p:nvSpPr>
          <p:spPr>
            <a:xfrm>
              <a:off x="827584" y="1650286"/>
              <a:ext cx="475252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err="1" smtClean="0"/>
                <a:t>Lothar</a:t>
              </a:r>
              <a:r>
                <a:rPr lang="en-US" sz="1600" dirty="0" smtClean="0"/>
                <a:t> sites: Research from 2002-2010  </a:t>
              </a:r>
              <a:endParaRPr lang="en-US" sz="1600" dirty="0"/>
            </a:p>
          </p:txBody>
        </p:sp>
        <p:grpSp>
          <p:nvGrpSpPr>
            <p:cNvPr id="7" name="Group 16"/>
            <p:cNvGrpSpPr/>
            <p:nvPr/>
          </p:nvGrpSpPr>
          <p:grpSpPr>
            <a:xfrm>
              <a:off x="539552" y="1772816"/>
              <a:ext cx="4968552" cy="576064"/>
              <a:chOff x="539552" y="1772816"/>
              <a:chExt cx="4968552" cy="576064"/>
            </a:xfrm>
          </p:grpSpPr>
          <p:sp>
            <p:nvSpPr>
              <p:cNvPr id="8" name="Oval 7"/>
              <p:cNvSpPr/>
              <p:nvPr/>
            </p:nvSpPr>
            <p:spPr>
              <a:xfrm>
                <a:off x="539552" y="2132856"/>
                <a:ext cx="144016" cy="144016"/>
              </a:xfrm>
              <a:prstGeom prst="ellipse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Oval 8"/>
              <p:cNvSpPr/>
              <p:nvPr/>
            </p:nvSpPr>
            <p:spPr>
              <a:xfrm>
                <a:off x="539552" y="1772816"/>
                <a:ext cx="144016" cy="144016"/>
              </a:xfrm>
              <a:prstGeom prst="ellipse">
                <a:avLst/>
              </a:prstGeom>
              <a:solidFill>
                <a:srgbClr val="FF9900"/>
              </a:solidFill>
              <a:ln>
                <a:solidFill>
                  <a:srgbClr val="FF99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827584" y="2010326"/>
                <a:ext cx="468052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 smtClean="0"/>
                  <a:t>Vivian sites: Research from 1992-2005 </a:t>
                </a:r>
                <a:endParaRPr lang="en-US" sz="1600" dirty="0"/>
              </a:p>
            </p:txBody>
          </p:sp>
        </p:grpSp>
      </p:grpSp>
      <p:grpSp>
        <p:nvGrpSpPr>
          <p:cNvPr id="21" name="Group 20"/>
          <p:cNvGrpSpPr/>
          <p:nvPr/>
        </p:nvGrpSpPr>
        <p:grpSpPr>
          <a:xfrm>
            <a:off x="2051720" y="2736304"/>
            <a:ext cx="5328589" cy="3933056"/>
            <a:chOff x="1331643" y="2924944"/>
            <a:chExt cx="5328589" cy="3933056"/>
          </a:xfrm>
        </p:grpSpPr>
        <p:sp>
          <p:nvSpPr>
            <p:cNvPr id="18" name="Rectangle 17"/>
            <p:cNvSpPr/>
            <p:nvPr/>
          </p:nvSpPr>
          <p:spPr>
            <a:xfrm>
              <a:off x="1979712" y="6453336"/>
              <a:ext cx="4680520" cy="40466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sp>
          <p:nvSpPr>
            <p:cNvPr id="31" name="Textfeld 15"/>
            <p:cNvSpPr txBox="1"/>
            <p:nvPr/>
          </p:nvSpPr>
          <p:spPr>
            <a:xfrm>
              <a:off x="2354546" y="6505599"/>
              <a:ext cx="4089662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de-DE" sz="1400" dirty="0" smtClean="0"/>
                <a:t>Wohlgemuth et al., 2008, Schweiz</a:t>
              </a:r>
              <a:r>
                <a:rPr lang="de-DE" sz="1400" dirty="0"/>
                <a:t>. Z. </a:t>
              </a:r>
              <a:r>
                <a:rPr lang="de-DE" sz="1400" dirty="0" err="1"/>
                <a:t>Forstwes</a:t>
              </a:r>
              <a:r>
                <a:rPr lang="de-DE" sz="1400" dirty="0" smtClean="0"/>
                <a:t>.</a:t>
              </a:r>
              <a:endParaRPr lang="de-DE" sz="1400" dirty="0"/>
            </a:p>
          </p:txBody>
        </p:sp>
        <p:pic>
          <p:nvPicPr>
            <p:cNvPr id="19" name="Picture 18" descr="Grafik Tom stammzahl vs. Höhe.tif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31643" y="2924944"/>
              <a:ext cx="5037978" cy="3523122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sp>
        <p:nvSpPr>
          <p:cNvPr id="20" name="TextBox 19"/>
          <p:cNvSpPr txBox="1"/>
          <p:nvPr/>
        </p:nvSpPr>
        <p:spPr>
          <a:xfrm>
            <a:off x="35496" y="0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Introduction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475656" y="0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Methods</a:t>
            </a:r>
            <a:endParaRPr lang="en-US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555776" y="0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Results</a:t>
            </a:r>
            <a:endParaRPr lang="en-US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491880" y="0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Conclusion</a:t>
            </a:r>
            <a:endParaRPr lang="en-US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5" name="Slide Number Placeholder 2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82739-FC42-4BF7-B626-FA0E3F2DA8C1}" type="slidenum">
              <a:rPr lang="de-CH" smtClean="0"/>
              <a:pPr/>
              <a:t>3</a:t>
            </a:fld>
            <a:endParaRPr lang="de-CH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1066800"/>
          </a:xfrm>
        </p:spPr>
        <p:txBody>
          <a:bodyPr/>
          <a:lstStyle/>
          <a:p>
            <a:r>
              <a:rPr lang="en-US" dirty="0" smtClean="0">
                <a:solidFill>
                  <a:schemeClr val="accent1"/>
                </a:solidFill>
              </a:rPr>
              <a:t>Research question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55672"/>
            <a:ext cx="8003232" cy="4081640"/>
          </a:xfrm>
        </p:spPr>
        <p:txBody>
          <a:bodyPr>
            <a:noAutofit/>
          </a:bodyPr>
          <a:lstStyle/>
          <a:p>
            <a:pPr marL="624078" lvl="0" indent="-514350">
              <a:buFont typeface="+mj-lt"/>
              <a:buAutoNum type="arabicPeriod"/>
            </a:pPr>
            <a:endParaRPr lang="en-GB" sz="2400" dirty="0" smtClean="0"/>
          </a:p>
          <a:p>
            <a:pPr marL="624078" lvl="0" indent="-514350">
              <a:buNone/>
            </a:pPr>
            <a:endParaRPr lang="de-CH" sz="2400" dirty="0" smtClean="0"/>
          </a:p>
          <a:p>
            <a:pPr marL="361950" lvl="0" indent="-361950">
              <a:buNone/>
            </a:pPr>
            <a:r>
              <a:rPr lang="en-GB" sz="2400" dirty="0" smtClean="0"/>
              <a:t>	</a:t>
            </a:r>
            <a:r>
              <a:rPr lang="en-GB" sz="3600" dirty="0" smtClean="0"/>
              <a:t>Which factors hinder or favour post-storm natural tree regeneration?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5496" y="0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Introduction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475656" y="0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Methods</a:t>
            </a:r>
            <a:endParaRPr lang="en-US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555776" y="0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Results</a:t>
            </a:r>
            <a:endParaRPr lang="en-US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91880" y="0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Conclusion</a:t>
            </a:r>
            <a:endParaRPr lang="en-US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82739-FC42-4BF7-B626-FA0E3F2DA8C1}" type="slidenum">
              <a:rPr lang="de-CH" smtClean="0"/>
              <a:pPr/>
              <a:t>4</a:t>
            </a:fld>
            <a:endParaRPr lang="de-C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78024"/>
            <a:ext cx="8229600" cy="1066800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chemeClr val="accent1"/>
                </a:solidFill>
              </a:rPr>
              <a:t>Selection criteria of the disturbed forest areas</a:t>
            </a:r>
            <a:endParaRPr lang="en-US" sz="3200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49424"/>
            <a:ext cx="7859216" cy="4325112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At least 3 ha (~7.4 acres) in size</a:t>
            </a:r>
          </a:p>
          <a:p>
            <a:pPr>
              <a:buFont typeface="Arial" pitchFamily="34" charset="0"/>
              <a:buChar char="•"/>
            </a:pPr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Total damage (all trees blown down)</a:t>
            </a:r>
          </a:p>
          <a:p>
            <a:pPr>
              <a:buFont typeface="Arial" pitchFamily="34" charset="0"/>
              <a:buChar char="•"/>
            </a:pPr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Forests with similar tree species composition before the storm (beech, fir-beech, fir-Norway spruce or Norway spruce forests)</a:t>
            </a:r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5496" y="0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Introduction</a:t>
            </a:r>
            <a:endParaRPr lang="en-US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75656" y="0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Methods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55776" y="0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Results</a:t>
            </a:r>
            <a:endParaRPr lang="en-US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91880" y="0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Conclusion</a:t>
            </a:r>
            <a:endParaRPr lang="en-US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82739-FC42-4BF7-B626-FA0E3F2DA8C1}" type="slidenum">
              <a:rPr lang="de-CH" smtClean="0"/>
              <a:pPr/>
              <a:t>5</a:t>
            </a:fld>
            <a:endParaRPr lang="de-C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1066800"/>
          </a:xfrm>
        </p:spPr>
        <p:txBody>
          <a:bodyPr/>
          <a:lstStyle/>
          <a:p>
            <a:r>
              <a:rPr lang="en-US" dirty="0" smtClean="0">
                <a:solidFill>
                  <a:schemeClr val="accent1"/>
                </a:solidFill>
              </a:rPr>
              <a:t>Field design: disturbed site</a:t>
            </a:r>
            <a:endParaRPr lang="en-US" dirty="0">
              <a:solidFill>
                <a:schemeClr val="accent1"/>
              </a:solidFill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2627784" y="3933056"/>
            <a:ext cx="2232248" cy="1872208"/>
            <a:chOff x="2627784" y="3933056"/>
            <a:chExt cx="2232248" cy="1872208"/>
          </a:xfrm>
        </p:grpSpPr>
        <p:cxnSp>
          <p:nvCxnSpPr>
            <p:cNvPr id="6" name="Straight Connector 5"/>
            <p:cNvCxnSpPr/>
            <p:nvPr/>
          </p:nvCxnSpPr>
          <p:spPr>
            <a:xfrm rot="5400000" flipH="1" flipV="1">
              <a:off x="2915816" y="4869160"/>
              <a:ext cx="1728192" cy="144016"/>
            </a:xfrm>
            <a:prstGeom prst="line">
              <a:avLst/>
            </a:prstGeom>
            <a:ln w="25400">
              <a:solidFill>
                <a:schemeClr val="bg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2627784" y="3933056"/>
              <a:ext cx="2232248" cy="288032"/>
            </a:xfrm>
            <a:prstGeom prst="line">
              <a:avLst/>
            </a:prstGeom>
            <a:ln w="25400">
              <a:solidFill>
                <a:schemeClr val="bg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TextBox 7"/>
          <p:cNvSpPr txBox="1"/>
          <p:nvPr/>
        </p:nvSpPr>
        <p:spPr>
          <a:xfrm>
            <a:off x="35496" y="0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Introduction</a:t>
            </a:r>
            <a:endParaRPr lang="en-US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75656" y="0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Methods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555776" y="0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Results</a:t>
            </a:r>
            <a:endParaRPr lang="en-US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491880" y="0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Conclusion</a:t>
            </a:r>
            <a:endParaRPr lang="en-US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499992" y="2420888"/>
            <a:ext cx="288032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7" name="Rectangle 16"/>
          <p:cNvSpPr/>
          <p:nvPr/>
        </p:nvSpPr>
        <p:spPr>
          <a:xfrm>
            <a:off x="4139952" y="3068960"/>
            <a:ext cx="288032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8" name="Rectangle 17"/>
          <p:cNvSpPr/>
          <p:nvPr/>
        </p:nvSpPr>
        <p:spPr>
          <a:xfrm>
            <a:off x="4139952" y="3501008"/>
            <a:ext cx="288032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9" name="Rectangle 18"/>
          <p:cNvSpPr/>
          <p:nvPr/>
        </p:nvSpPr>
        <p:spPr>
          <a:xfrm>
            <a:off x="4067944" y="4077072"/>
            <a:ext cx="288032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0" name="Rectangle 19"/>
          <p:cNvSpPr/>
          <p:nvPr/>
        </p:nvSpPr>
        <p:spPr>
          <a:xfrm>
            <a:off x="3635896" y="4581128"/>
            <a:ext cx="288032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1" name="Rectangle 20"/>
          <p:cNvSpPr/>
          <p:nvPr/>
        </p:nvSpPr>
        <p:spPr>
          <a:xfrm>
            <a:off x="2771800" y="4509120"/>
            <a:ext cx="288032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2" name="Rectangle 21"/>
          <p:cNvSpPr/>
          <p:nvPr/>
        </p:nvSpPr>
        <p:spPr>
          <a:xfrm>
            <a:off x="2267744" y="4581128"/>
            <a:ext cx="288032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pic>
        <p:nvPicPr>
          <p:cNvPr id="28" name="Content Placeholder 27" descr="Field Design.t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59632" y="2204864"/>
            <a:ext cx="6844589" cy="4122115"/>
          </a:xfrm>
        </p:spPr>
      </p:pic>
      <p:sp>
        <p:nvSpPr>
          <p:cNvPr id="29" name="TextBox 28"/>
          <p:cNvSpPr txBox="1"/>
          <p:nvPr/>
        </p:nvSpPr>
        <p:spPr>
          <a:xfrm>
            <a:off x="2195736" y="5877272"/>
            <a:ext cx="1656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Forest edge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660232" y="2411596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smtClean="0">
                <a:latin typeface="Arial" pitchFamily="34" charset="0"/>
                <a:cs typeface="Arial" pitchFamily="34" charset="0"/>
              </a:rPr>
              <a:t>1280 m </a:t>
            </a:r>
            <a:r>
              <a:rPr lang="de-CH" dirty="0" err="1" smtClean="0">
                <a:latin typeface="Arial" pitchFamily="34" charset="0"/>
                <a:cs typeface="Arial" pitchFamily="34" charset="0"/>
              </a:rPr>
              <a:t>a.s.l</a:t>
            </a:r>
            <a:r>
              <a:rPr lang="de-CH" dirty="0" smtClean="0">
                <a:latin typeface="Arial" pitchFamily="34" charset="0"/>
                <a:cs typeface="Arial" pitchFamily="34" charset="0"/>
              </a:rPr>
              <a:t>.</a:t>
            </a:r>
            <a:endParaRPr lang="de-CH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308304" y="3284984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smtClean="0">
                <a:latin typeface="Arial" pitchFamily="34" charset="0"/>
                <a:cs typeface="Arial" pitchFamily="34" charset="0"/>
              </a:rPr>
              <a:t>1260</a:t>
            </a:r>
            <a:endParaRPr lang="de-CH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308304" y="4149080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smtClean="0">
                <a:latin typeface="Arial" pitchFamily="34" charset="0"/>
                <a:cs typeface="Arial" pitchFamily="34" charset="0"/>
              </a:rPr>
              <a:t>1240</a:t>
            </a:r>
            <a:endParaRPr lang="de-CH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308304" y="5589240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smtClean="0">
                <a:latin typeface="Arial" pitchFamily="34" charset="0"/>
                <a:cs typeface="Arial" pitchFamily="34" charset="0"/>
              </a:rPr>
              <a:t>1220</a:t>
            </a:r>
            <a:endParaRPr lang="de-CH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644008" y="305966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smtClean="0">
                <a:latin typeface="Arial" pitchFamily="34" charset="0"/>
                <a:cs typeface="Arial" pitchFamily="34" charset="0"/>
              </a:rPr>
              <a:t>20</a:t>
            </a:r>
            <a:endParaRPr lang="de-CH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644008" y="3429000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smtClean="0">
                <a:latin typeface="Arial" pitchFamily="34" charset="0"/>
                <a:cs typeface="Arial" pitchFamily="34" charset="0"/>
              </a:rPr>
              <a:t>40</a:t>
            </a:r>
            <a:endParaRPr lang="de-CH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644008" y="413978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smtClean="0">
                <a:latin typeface="Arial" pitchFamily="34" charset="0"/>
                <a:cs typeface="Arial" pitchFamily="34" charset="0"/>
              </a:rPr>
              <a:t>80</a:t>
            </a:r>
            <a:endParaRPr lang="de-CH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195736" y="386104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smtClean="0">
                <a:latin typeface="Arial" pitchFamily="34" charset="0"/>
                <a:cs typeface="Arial" pitchFamily="34" charset="0"/>
              </a:rPr>
              <a:t>20</a:t>
            </a:r>
            <a:endParaRPr lang="de-CH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699792" y="386104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smtClean="0">
                <a:latin typeface="Arial" pitchFamily="34" charset="0"/>
                <a:cs typeface="Arial" pitchFamily="34" charset="0"/>
              </a:rPr>
              <a:t>40</a:t>
            </a:r>
            <a:endParaRPr lang="de-CH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491880" y="3933056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smtClean="0">
                <a:latin typeface="Arial" pitchFamily="34" charset="0"/>
                <a:cs typeface="Arial" pitchFamily="34" charset="0"/>
              </a:rPr>
              <a:t>80</a:t>
            </a:r>
            <a:endParaRPr lang="de-CH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Slide Number Placeholder 3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82739-FC42-4BF7-B626-FA0E3F2DA8C1}" type="slidenum">
              <a:rPr lang="de-CH" smtClean="0"/>
              <a:pPr/>
              <a:t>6</a:t>
            </a:fld>
            <a:endParaRPr lang="de-C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1066800"/>
          </a:xfrm>
        </p:spPr>
        <p:txBody>
          <a:bodyPr/>
          <a:lstStyle/>
          <a:p>
            <a:r>
              <a:rPr lang="en-US" dirty="0" smtClean="0">
                <a:solidFill>
                  <a:schemeClr val="accent1"/>
                </a:solidFill>
              </a:rPr>
              <a:t>Field</a:t>
            </a:r>
            <a:r>
              <a:rPr lang="de-CH" dirty="0" smtClean="0">
                <a:solidFill>
                  <a:schemeClr val="accent1"/>
                </a:solidFill>
              </a:rPr>
              <a:t> </a:t>
            </a:r>
            <a:r>
              <a:rPr lang="en-US" dirty="0" smtClean="0">
                <a:solidFill>
                  <a:schemeClr val="accent1"/>
                </a:solidFill>
              </a:rPr>
              <a:t>design: circle plot</a:t>
            </a:r>
            <a:endParaRPr lang="en-US" dirty="0">
              <a:solidFill>
                <a:schemeClr val="accent1"/>
              </a:solidFill>
            </a:endParaRPr>
          </a:p>
        </p:txBody>
      </p:sp>
      <p:cxnSp>
        <p:nvCxnSpPr>
          <p:cNvPr id="45" name="Straight Arrow Connector 44"/>
          <p:cNvCxnSpPr/>
          <p:nvPr/>
        </p:nvCxnSpPr>
        <p:spPr>
          <a:xfrm rot="10800000">
            <a:off x="5281736" y="5184639"/>
            <a:ext cx="792088" cy="360040"/>
          </a:xfrm>
          <a:prstGeom prst="straightConnector1">
            <a:avLst/>
          </a:prstGeom>
          <a:ln cap="sq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Group 34"/>
          <p:cNvGrpSpPr/>
          <p:nvPr/>
        </p:nvGrpSpPr>
        <p:grpSpPr>
          <a:xfrm>
            <a:off x="2555776" y="2854677"/>
            <a:ext cx="5956947" cy="3670667"/>
            <a:chOff x="2719509" y="2507749"/>
            <a:chExt cx="5956947" cy="3670667"/>
          </a:xfrm>
        </p:grpSpPr>
        <p:grpSp>
          <p:nvGrpSpPr>
            <p:cNvPr id="27" name="Group 2"/>
            <p:cNvGrpSpPr>
              <a:grpSpLocks/>
            </p:cNvGrpSpPr>
            <p:nvPr/>
          </p:nvGrpSpPr>
          <p:grpSpPr bwMode="auto">
            <a:xfrm>
              <a:off x="2719509" y="2732858"/>
              <a:ext cx="3236785" cy="3432446"/>
              <a:chOff x="7013" y="4576"/>
              <a:chExt cx="3921" cy="4159"/>
            </a:xfrm>
          </p:grpSpPr>
          <p:sp>
            <p:nvSpPr>
              <p:cNvPr id="28" name="Rectangle 3"/>
              <p:cNvSpPr>
                <a:spLocks noChangeArrowheads="1"/>
              </p:cNvSpPr>
              <p:nvPr/>
            </p:nvSpPr>
            <p:spPr bwMode="auto">
              <a:xfrm>
                <a:off x="8885" y="6728"/>
                <a:ext cx="144" cy="144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29" name="Group 4"/>
              <p:cNvGrpSpPr>
                <a:grpSpLocks/>
              </p:cNvGrpSpPr>
              <p:nvPr/>
            </p:nvGrpSpPr>
            <p:grpSpPr bwMode="auto">
              <a:xfrm>
                <a:off x="7013" y="4576"/>
                <a:ext cx="3921" cy="4159"/>
                <a:chOff x="7053" y="4814"/>
                <a:chExt cx="3921" cy="4159"/>
              </a:xfrm>
            </p:grpSpPr>
            <p:grpSp>
              <p:nvGrpSpPr>
                <p:cNvPr id="30" name="Group 5"/>
                <p:cNvGrpSpPr>
                  <a:grpSpLocks/>
                </p:cNvGrpSpPr>
                <p:nvPr/>
              </p:nvGrpSpPr>
              <p:grpSpPr bwMode="auto">
                <a:xfrm>
                  <a:off x="7053" y="4814"/>
                  <a:ext cx="3921" cy="4159"/>
                  <a:chOff x="7053" y="4814"/>
                  <a:chExt cx="3921" cy="4159"/>
                </a:xfrm>
              </p:grpSpPr>
              <p:grpSp>
                <p:nvGrpSpPr>
                  <p:cNvPr id="34" name="Group 7"/>
                  <p:cNvGrpSpPr>
                    <a:grpSpLocks/>
                  </p:cNvGrpSpPr>
                  <p:nvPr/>
                </p:nvGrpSpPr>
                <p:grpSpPr bwMode="auto">
                  <a:xfrm>
                    <a:off x="7053" y="4814"/>
                    <a:ext cx="3889" cy="4159"/>
                    <a:chOff x="7053" y="4814"/>
                    <a:chExt cx="3889" cy="4159"/>
                  </a:xfrm>
                </p:grpSpPr>
                <p:grpSp>
                  <p:nvGrpSpPr>
                    <p:cNvPr id="38" name="Group 9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7053" y="5080"/>
                      <a:ext cx="3889" cy="3893"/>
                      <a:chOff x="7053" y="5080"/>
                      <a:chExt cx="3889" cy="3893"/>
                    </a:xfrm>
                  </p:grpSpPr>
                  <p:grpSp>
                    <p:nvGrpSpPr>
                      <p:cNvPr id="40" name="Group 10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7053" y="5084"/>
                        <a:ext cx="3889" cy="3889"/>
                        <a:chOff x="7056" y="5084"/>
                        <a:chExt cx="3889" cy="3889"/>
                      </a:xfrm>
                    </p:grpSpPr>
                    <p:sp>
                      <p:nvSpPr>
                        <p:cNvPr id="42" name="Rectangle 11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 rot="2675508">
                          <a:off x="8651" y="5237"/>
                          <a:ext cx="702" cy="711"/>
                        </a:xfrm>
                        <a:prstGeom prst="rect">
                          <a:avLst/>
                        </a:prstGeom>
                        <a:solidFill>
                          <a:srgbClr val="FFFFFF">
                            <a:alpha val="0"/>
                          </a:srgbClr>
                        </a:solidFill>
                        <a:ln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43" name="Oval 12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7056" y="5084"/>
                          <a:ext cx="3889" cy="3889"/>
                        </a:xfrm>
                        <a:prstGeom prst="ellipse">
                          <a:avLst/>
                        </a:prstGeom>
                        <a:solidFill>
                          <a:srgbClr val="FFFFFF">
                            <a:alpha val="0"/>
                          </a:srgbClr>
                        </a:solidFill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endParaRPr lang="en-US"/>
                        </a:p>
                      </p:txBody>
                    </p:sp>
                  </p:grpSp>
                  <p:sp>
                    <p:nvSpPr>
                      <p:cNvPr id="41" name="Rectangle 1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8943" y="5080"/>
                        <a:ext cx="144" cy="144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n-US"/>
                      </a:p>
                    </p:txBody>
                  </p:sp>
                </p:grpSp>
                <p:sp>
                  <p:nvSpPr>
                    <p:cNvPr id="37" name="Line 15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9023" y="4814"/>
                      <a:ext cx="698" cy="698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 type="triangle" w="med" len="med"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33" name="Line 17"/>
                  <p:cNvSpPr>
                    <a:spLocks noChangeShapeType="1"/>
                  </p:cNvSpPr>
                  <p:nvPr/>
                </p:nvSpPr>
                <p:spPr bwMode="auto">
                  <a:xfrm>
                    <a:off x="7086" y="7052"/>
                    <a:ext cx="3888" cy="0"/>
                  </a:xfrm>
                  <a:prstGeom prst="line">
                    <a:avLst/>
                  </a:prstGeom>
                  <a:noFill/>
                  <a:ln w="9525" cap="rnd">
                    <a:solidFill>
                      <a:srgbClr val="000000"/>
                    </a:solidFill>
                    <a:prstDash val="sysDot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sp>
              <p:nvSpPr>
                <p:cNvPr id="31" name="Line 18"/>
                <p:cNvSpPr>
                  <a:spLocks noChangeShapeType="1"/>
                </p:cNvSpPr>
                <p:nvPr/>
              </p:nvSpPr>
              <p:spPr bwMode="auto">
                <a:xfrm>
                  <a:off x="9003" y="5066"/>
                  <a:ext cx="0" cy="3888"/>
                </a:xfrm>
                <a:prstGeom prst="line">
                  <a:avLst/>
                </a:prstGeom>
                <a:noFill/>
                <a:ln w="9525" cap="rnd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sp useBgFill="1">
          <p:nvSpPr>
            <p:cNvPr id="46" name="TextBox 45"/>
            <p:cNvSpPr txBox="1"/>
            <p:nvPr/>
          </p:nvSpPr>
          <p:spPr>
            <a:xfrm>
              <a:off x="3059832" y="4649833"/>
              <a:ext cx="2520280" cy="369332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Arial" pitchFamily="34" charset="0"/>
                  <a:cs typeface="Arial" pitchFamily="34" charset="0"/>
                </a:rPr>
                <a:t>r = 2.52 m or 3.99 m</a:t>
              </a: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44" name="Straight Arrow Connector 43"/>
            <p:cNvCxnSpPr/>
            <p:nvPr/>
          </p:nvCxnSpPr>
          <p:spPr>
            <a:xfrm flipH="1">
              <a:off x="4427984" y="3262963"/>
              <a:ext cx="1224136" cy="118174"/>
            </a:xfrm>
            <a:prstGeom prst="straightConnector1">
              <a:avLst/>
            </a:prstGeom>
            <a:ln cap="sq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TextBox 46"/>
            <p:cNvSpPr txBox="1"/>
            <p:nvPr/>
          </p:nvSpPr>
          <p:spPr>
            <a:xfrm>
              <a:off x="5713784" y="2939797"/>
              <a:ext cx="296267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Arial" pitchFamily="34" charset="0"/>
                  <a:cs typeface="Arial" pitchFamily="34" charset="0"/>
                </a:rPr>
                <a:t>all woody species (except seedlings) </a:t>
              </a: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6001816" y="5532085"/>
              <a:ext cx="194421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Arial" pitchFamily="34" charset="0"/>
                  <a:cs typeface="Arial" pitchFamily="34" charset="0"/>
                </a:rPr>
                <a:t>all woody species ≥ 0.2 m</a:t>
              </a: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 useBgFill="1">
          <p:nvSpPr>
            <p:cNvPr id="49" name="TextBox 48"/>
            <p:cNvSpPr txBox="1"/>
            <p:nvPr/>
          </p:nvSpPr>
          <p:spPr>
            <a:xfrm>
              <a:off x="4921696" y="2507749"/>
              <a:ext cx="2592288" cy="369332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Arial" pitchFamily="34" charset="0"/>
                  <a:cs typeface="Arial" pitchFamily="34" charset="0"/>
                </a:rPr>
                <a:t>1 x 1 m or 2.5 x 2.5 m</a:t>
              </a: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56" name="TextBox 55"/>
          <p:cNvSpPr txBox="1"/>
          <p:nvPr/>
        </p:nvSpPr>
        <p:spPr>
          <a:xfrm>
            <a:off x="467544" y="1844824"/>
            <a:ext cx="59046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Circle plot: 20 m</a:t>
            </a:r>
            <a:r>
              <a:rPr lang="en-US" sz="2400" baseline="30000" dirty="0" smtClean="0"/>
              <a:t>2</a:t>
            </a:r>
            <a:r>
              <a:rPr lang="en-US" sz="2400" dirty="0" smtClean="0"/>
              <a:t> below 1200 m </a:t>
            </a:r>
            <a:r>
              <a:rPr lang="en-US" sz="2400" dirty="0" err="1" smtClean="0"/>
              <a:t>a.s.l</a:t>
            </a:r>
            <a:r>
              <a:rPr lang="en-US" sz="2400" dirty="0" smtClean="0"/>
              <a:t>.</a:t>
            </a:r>
          </a:p>
          <a:p>
            <a:pPr>
              <a:tabLst>
                <a:tab pos="1524000" algn="l"/>
              </a:tabLst>
            </a:pPr>
            <a:r>
              <a:rPr lang="en-US" sz="2400" dirty="0" smtClean="0"/>
              <a:t>	50 m</a:t>
            </a:r>
            <a:r>
              <a:rPr lang="en-US" sz="2400" baseline="30000" dirty="0" smtClean="0"/>
              <a:t>2</a:t>
            </a:r>
            <a:r>
              <a:rPr lang="en-US" sz="2400" dirty="0" smtClean="0"/>
              <a:t> above 1200 m </a:t>
            </a:r>
            <a:r>
              <a:rPr lang="en-US" sz="2400" dirty="0" err="1" smtClean="0"/>
              <a:t>a.s.l</a:t>
            </a:r>
            <a:r>
              <a:rPr lang="en-US" sz="2400" dirty="0" smtClean="0"/>
              <a:t>.</a:t>
            </a:r>
            <a:endParaRPr lang="en-US" sz="2400" baseline="30000" dirty="0"/>
          </a:p>
        </p:txBody>
      </p:sp>
      <p:sp>
        <p:nvSpPr>
          <p:cNvPr id="36" name="TextBox 35"/>
          <p:cNvSpPr txBox="1"/>
          <p:nvPr/>
        </p:nvSpPr>
        <p:spPr>
          <a:xfrm>
            <a:off x="35496" y="0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Introduction</a:t>
            </a:r>
            <a:endParaRPr lang="en-US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75656" y="0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Methods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2555776" y="0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Results</a:t>
            </a:r>
            <a:endParaRPr lang="en-US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3491880" y="0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Conclusion</a:t>
            </a:r>
            <a:endParaRPr lang="en-US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2" name="Slide Number Placeholder 3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82739-FC42-4BF7-B626-FA0E3F2DA8C1}" type="slidenum">
              <a:rPr lang="de-CH" smtClean="0"/>
              <a:pPr/>
              <a:t>7</a:t>
            </a:fld>
            <a:endParaRPr lang="de-C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1066800"/>
          </a:xfrm>
        </p:spPr>
        <p:txBody>
          <a:bodyPr/>
          <a:lstStyle/>
          <a:p>
            <a:r>
              <a:rPr lang="en-US" dirty="0" smtClean="0">
                <a:solidFill>
                  <a:schemeClr val="accent1"/>
                </a:solidFill>
              </a:rPr>
              <a:t>Recorded variables (1)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2856"/>
            <a:ext cx="4038600" cy="4536504"/>
          </a:xfrm>
        </p:spPr>
        <p:txBody>
          <a:bodyPr>
            <a:normAutofit/>
          </a:bodyPr>
          <a:lstStyle/>
          <a:p>
            <a:r>
              <a:rPr lang="en-US" sz="2600" dirty="0" smtClean="0"/>
              <a:t>Tree regeneration</a:t>
            </a:r>
          </a:p>
          <a:p>
            <a:pPr lvl="1">
              <a:buFontTx/>
              <a:buChar char="-"/>
            </a:pPr>
            <a:r>
              <a:rPr lang="en-US" sz="2400" dirty="0" smtClean="0"/>
              <a:t>tree species</a:t>
            </a:r>
          </a:p>
          <a:p>
            <a:pPr lvl="1">
              <a:buFontTx/>
              <a:buChar char="-"/>
            </a:pPr>
            <a:r>
              <a:rPr lang="en-US" sz="2400" dirty="0" smtClean="0"/>
              <a:t>height</a:t>
            </a:r>
          </a:p>
          <a:p>
            <a:pPr lvl="1">
              <a:buFontTx/>
              <a:buChar char="-"/>
            </a:pPr>
            <a:r>
              <a:rPr lang="en-US" sz="2400" dirty="0" err="1" smtClean="0"/>
              <a:t>dbh</a:t>
            </a:r>
            <a:r>
              <a:rPr lang="en-US" sz="2400" dirty="0" smtClean="0"/>
              <a:t> at 1.3 m height</a:t>
            </a:r>
          </a:p>
          <a:p>
            <a:pPr lvl="1">
              <a:buFontTx/>
              <a:buChar char="-"/>
            </a:pPr>
            <a:r>
              <a:rPr lang="en-US" sz="2400" dirty="0" smtClean="0"/>
              <a:t>browsing damage (y/n)</a:t>
            </a:r>
          </a:p>
          <a:p>
            <a:pPr lvl="1">
              <a:buFontTx/>
              <a:buChar char="-"/>
            </a:pPr>
            <a:r>
              <a:rPr lang="en-US" sz="2400" dirty="0" smtClean="0"/>
              <a:t>establishment (pre-/post-storm)</a:t>
            </a:r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pPr lvl="1">
              <a:buFontTx/>
              <a:buChar char="-"/>
            </a:pP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648200" y="2132856"/>
            <a:ext cx="4172272" cy="4320480"/>
          </a:xfrm>
        </p:spPr>
        <p:txBody>
          <a:bodyPr>
            <a:normAutofit/>
          </a:bodyPr>
          <a:lstStyle/>
          <a:p>
            <a:r>
              <a:rPr lang="en-US" sz="2600" dirty="0" smtClean="0"/>
              <a:t>Soil properties</a:t>
            </a:r>
          </a:p>
          <a:p>
            <a:pPr lvl="1">
              <a:buFontTx/>
              <a:buChar char="-"/>
            </a:pPr>
            <a:r>
              <a:rPr lang="en-US" sz="2400" dirty="0" smtClean="0"/>
              <a:t>organic soil pH</a:t>
            </a:r>
          </a:p>
          <a:p>
            <a:pPr lvl="1">
              <a:buFontTx/>
              <a:buChar char="-"/>
            </a:pPr>
            <a:r>
              <a:rPr lang="en-US" sz="2400" dirty="0" smtClean="0"/>
              <a:t>mineral soil pH</a:t>
            </a:r>
          </a:p>
          <a:p>
            <a:pPr lvl="1">
              <a:buFontTx/>
              <a:buChar char="-"/>
            </a:pPr>
            <a:r>
              <a:rPr lang="en-US" sz="2400" dirty="0" smtClean="0"/>
              <a:t>thickness of organic layer [cm]</a:t>
            </a:r>
          </a:p>
          <a:p>
            <a:endParaRPr lang="en-US" dirty="0" smtClean="0"/>
          </a:p>
          <a:p>
            <a:r>
              <a:rPr lang="en-US" sz="2600" dirty="0" smtClean="0"/>
              <a:t>Dead wood</a:t>
            </a:r>
            <a:endParaRPr lang="en-US" sz="2400" dirty="0" smtClean="0"/>
          </a:p>
          <a:p>
            <a:endParaRPr lang="en-US" sz="2600" dirty="0" smtClean="0"/>
          </a:p>
          <a:p>
            <a:r>
              <a:rPr lang="en-US" sz="2600" dirty="0" smtClean="0"/>
              <a:t>Dependent variable</a:t>
            </a:r>
          </a:p>
          <a:p>
            <a:pPr marL="365760" lvl="1" indent="-256032">
              <a:buClr>
                <a:schemeClr val="accent3"/>
              </a:buClr>
              <a:buNone/>
            </a:pPr>
            <a:r>
              <a:rPr lang="en-US" sz="2200" dirty="0" smtClean="0"/>
              <a:t>	</a:t>
            </a:r>
            <a:r>
              <a:rPr lang="en-US" sz="2400" dirty="0" smtClean="0"/>
              <a:t>stem density ha</a:t>
            </a:r>
            <a:r>
              <a:rPr lang="en-US" sz="2400" baseline="30000" dirty="0" smtClean="0"/>
              <a:t>-1</a:t>
            </a:r>
          </a:p>
          <a:p>
            <a:endParaRPr lang="en-US" sz="2400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5496" y="0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Introduction</a:t>
            </a:r>
            <a:endParaRPr lang="en-US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75656" y="0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Methods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55776" y="0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Results</a:t>
            </a:r>
            <a:endParaRPr lang="en-US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491880" y="0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Conclusion</a:t>
            </a:r>
            <a:endParaRPr lang="en-US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82739-FC42-4BF7-B626-FA0E3F2DA8C1}" type="slidenum">
              <a:rPr lang="de-CH" smtClean="0"/>
              <a:pPr/>
              <a:t>8</a:t>
            </a:fld>
            <a:endParaRPr lang="de-C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 37"/>
          <p:cNvSpPr>
            <a:spLocks/>
          </p:cNvSpPr>
          <p:nvPr/>
        </p:nvSpPr>
        <p:spPr bwMode="auto">
          <a:xfrm>
            <a:off x="1259632" y="2600872"/>
            <a:ext cx="6367158" cy="3923815"/>
          </a:xfrm>
          <a:custGeom>
            <a:avLst/>
            <a:gdLst>
              <a:gd name="T0" fmla="*/ 1 w 7800"/>
              <a:gd name="T1" fmla="*/ 2 h 4527"/>
              <a:gd name="T2" fmla="*/ 1 w 7800"/>
              <a:gd name="T3" fmla="*/ 2 h 4527"/>
              <a:gd name="T4" fmla="*/ 1 w 7800"/>
              <a:gd name="T5" fmla="*/ 2 h 4527"/>
              <a:gd name="T6" fmla="*/ 1 w 7800"/>
              <a:gd name="T7" fmla="*/ 2 h 4527"/>
              <a:gd name="T8" fmla="*/ 1 w 7800"/>
              <a:gd name="T9" fmla="*/ 2 h 4527"/>
              <a:gd name="T10" fmla="*/ 1 w 7800"/>
              <a:gd name="T11" fmla="*/ 2 h 4527"/>
              <a:gd name="T12" fmla="*/ 1 w 7800"/>
              <a:gd name="T13" fmla="*/ 2 h 4527"/>
              <a:gd name="T14" fmla="*/ 1 w 7800"/>
              <a:gd name="T15" fmla="*/ 2 h 4527"/>
              <a:gd name="T16" fmla="*/ 1 w 7800"/>
              <a:gd name="T17" fmla="*/ 2 h 4527"/>
              <a:gd name="T18" fmla="*/ 1 w 7800"/>
              <a:gd name="T19" fmla="*/ 2 h 4527"/>
              <a:gd name="T20" fmla="*/ 1 w 7800"/>
              <a:gd name="T21" fmla="*/ 2 h 4527"/>
              <a:gd name="T22" fmla="*/ 1 w 7800"/>
              <a:gd name="T23" fmla="*/ 2 h 4527"/>
              <a:gd name="T24" fmla="*/ 1 w 7800"/>
              <a:gd name="T25" fmla="*/ 2 h 4527"/>
              <a:gd name="T26" fmla="*/ 1 w 7800"/>
              <a:gd name="T27" fmla="*/ 2 h 4527"/>
              <a:gd name="T28" fmla="*/ 1 w 7800"/>
              <a:gd name="T29" fmla="*/ 2 h 4527"/>
              <a:gd name="T30" fmla="*/ 1 w 7800"/>
              <a:gd name="T31" fmla="*/ 2 h 4527"/>
              <a:gd name="T32" fmla="*/ 1 w 7800"/>
              <a:gd name="T33" fmla="*/ 2 h 4527"/>
              <a:gd name="T34" fmla="*/ 1 w 7800"/>
              <a:gd name="T35" fmla="*/ 2 h 4527"/>
              <a:gd name="T36" fmla="*/ 1 w 7800"/>
              <a:gd name="T37" fmla="*/ 2 h 4527"/>
              <a:gd name="T38" fmla="*/ 1 w 7800"/>
              <a:gd name="T39" fmla="*/ 2 h 4527"/>
              <a:gd name="T40" fmla="*/ 1 w 7800"/>
              <a:gd name="T41" fmla="*/ 2 h 4527"/>
              <a:gd name="T42" fmla="*/ 1 w 7800"/>
              <a:gd name="T43" fmla="*/ 2 h 4527"/>
              <a:gd name="T44" fmla="*/ 1 w 7800"/>
              <a:gd name="T45" fmla="*/ 2 h 4527"/>
              <a:gd name="T46" fmla="*/ 1 w 7800"/>
              <a:gd name="T47" fmla="*/ 2 h 4527"/>
              <a:gd name="T48" fmla="*/ 1 w 7800"/>
              <a:gd name="T49" fmla="*/ 2 h 4527"/>
              <a:gd name="T50" fmla="*/ 1 w 7800"/>
              <a:gd name="T51" fmla="*/ 2 h 4527"/>
              <a:gd name="T52" fmla="*/ 1 w 7800"/>
              <a:gd name="T53" fmla="*/ 2 h 4527"/>
              <a:gd name="T54" fmla="*/ 1 w 7800"/>
              <a:gd name="T55" fmla="*/ 2 h 4527"/>
              <a:gd name="T56" fmla="*/ 1 w 7800"/>
              <a:gd name="T57" fmla="*/ 2 h 4527"/>
              <a:gd name="T58" fmla="*/ 1 w 7800"/>
              <a:gd name="T59" fmla="*/ 2 h 4527"/>
              <a:gd name="T60" fmla="*/ 1 w 7800"/>
              <a:gd name="T61" fmla="*/ 2 h 4527"/>
              <a:gd name="T62" fmla="*/ 1 w 7800"/>
              <a:gd name="T63" fmla="*/ 2 h 4527"/>
              <a:gd name="T64" fmla="*/ 1 w 7800"/>
              <a:gd name="T65" fmla="*/ 2 h 4527"/>
              <a:gd name="T66" fmla="*/ 1 w 7800"/>
              <a:gd name="T67" fmla="*/ 2 h 4527"/>
              <a:gd name="T68" fmla="*/ 1 w 7800"/>
              <a:gd name="T69" fmla="*/ 2 h 4527"/>
              <a:gd name="T70" fmla="*/ 0 w 7800"/>
              <a:gd name="T71" fmla="*/ 2 h 4527"/>
              <a:gd name="T72" fmla="*/ 1 w 7800"/>
              <a:gd name="T73" fmla="*/ 2 h 4527"/>
              <a:gd name="T74" fmla="*/ 1 w 7800"/>
              <a:gd name="T75" fmla="*/ 2 h 4527"/>
              <a:gd name="T76" fmla="*/ 1 w 7800"/>
              <a:gd name="T77" fmla="*/ 2 h 4527"/>
              <a:gd name="T78" fmla="*/ 1 w 7800"/>
              <a:gd name="T79" fmla="*/ 2 h 4527"/>
              <a:gd name="T80" fmla="*/ 1 w 7800"/>
              <a:gd name="T81" fmla="*/ 2 h 4527"/>
              <a:gd name="T82" fmla="*/ 1 w 7800"/>
              <a:gd name="T83" fmla="*/ 2 h 4527"/>
              <a:gd name="T84" fmla="*/ 1 w 7800"/>
              <a:gd name="T85" fmla="*/ 2 h 4527"/>
              <a:gd name="T86" fmla="*/ 1 w 7800"/>
              <a:gd name="T87" fmla="*/ 2 h 452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7800"/>
              <a:gd name="T133" fmla="*/ 0 h 4527"/>
              <a:gd name="T134" fmla="*/ 7800 w 7800"/>
              <a:gd name="T135" fmla="*/ 4527 h 4527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7800" h="4527">
                <a:moveTo>
                  <a:pt x="585" y="734"/>
                </a:moveTo>
                <a:cubicBezTo>
                  <a:pt x="592" y="669"/>
                  <a:pt x="575" y="591"/>
                  <a:pt x="615" y="539"/>
                </a:cubicBezTo>
                <a:cubicBezTo>
                  <a:pt x="736" y="383"/>
                  <a:pt x="661" y="501"/>
                  <a:pt x="795" y="404"/>
                </a:cubicBezTo>
                <a:cubicBezTo>
                  <a:pt x="869" y="350"/>
                  <a:pt x="933" y="260"/>
                  <a:pt x="1020" y="224"/>
                </a:cubicBezTo>
                <a:cubicBezTo>
                  <a:pt x="1058" y="208"/>
                  <a:pt x="1101" y="208"/>
                  <a:pt x="1140" y="194"/>
                </a:cubicBezTo>
                <a:cubicBezTo>
                  <a:pt x="1172" y="183"/>
                  <a:pt x="1199" y="161"/>
                  <a:pt x="1230" y="149"/>
                </a:cubicBezTo>
                <a:cubicBezTo>
                  <a:pt x="1274" y="131"/>
                  <a:pt x="1320" y="119"/>
                  <a:pt x="1365" y="104"/>
                </a:cubicBezTo>
                <a:cubicBezTo>
                  <a:pt x="1451" y="39"/>
                  <a:pt x="1529" y="41"/>
                  <a:pt x="1635" y="14"/>
                </a:cubicBezTo>
                <a:cubicBezTo>
                  <a:pt x="2125" y="37"/>
                  <a:pt x="1818" y="0"/>
                  <a:pt x="2040" y="74"/>
                </a:cubicBezTo>
                <a:cubicBezTo>
                  <a:pt x="2085" y="119"/>
                  <a:pt x="2130" y="164"/>
                  <a:pt x="2175" y="209"/>
                </a:cubicBezTo>
                <a:cubicBezTo>
                  <a:pt x="2190" y="224"/>
                  <a:pt x="2220" y="254"/>
                  <a:pt x="2220" y="254"/>
                </a:cubicBezTo>
                <a:cubicBezTo>
                  <a:pt x="2225" y="269"/>
                  <a:pt x="2219" y="296"/>
                  <a:pt x="2235" y="299"/>
                </a:cubicBezTo>
                <a:cubicBezTo>
                  <a:pt x="2250" y="302"/>
                  <a:pt x="2505" y="272"/>
                  <a:pt x="2535" y="269"/>
                </a:cubicBezTo>
                <a:cubicBezTo>
                  <a:pt x="2773" y="201"/>
                  <a:pt x="2484" y="275"/>
                  <a:pt x="2895" y="224"/>
                </a:cubicBezTo>
                <a:cubicBezTo>
                  <a:pt x="2931" y="219"/>
                  <a:pt x="2964" y="200"/>
                  <a:pt x="3000" y="194"/>
                </a:cubicBezTo>
                <a:cubicBezTo>
                  <a:pt x="3054" y="185"/>
                  <a:pt x="3110" y="184"/>
                  <a:pt x="3165" y="179"/>
                </a:cubicBezTo>
                <a:cubicBezTo>
                  <a:pt x="3286" y="144"/>
                  <a:pt x="3406" y="144"/>
                  <a:pt x="3525" y="104"/>
                </a:cubicBezTo>
                <a:cubicBezTo>
                  <a:pt x="3772" y="116"/>
                  <a:pt x="4015" y="99"/>
                  <a:pt x="4260" y="119"/>
                </a:cubicBezTo>
                <a:cubicBezTo>
                  <a:pt x="4292" y="141"/>
                  <a:pt x="4317" y="174"/>
                  <a:pt x="4350" y="194"/>
                </a:cubicBezTo>
                <a:cubicBezTo>
                  <a:pt x="4509" y="290"/>
                  <a:pt x="4486" y="277"/>
                  <a:pt x="4620" y="299"/>
                </a:cubicBezTo>
                <a:cubicBezTo>
                  <a:pt x="4903" y="286"/>
                  <a:pt x="5100" y="258"/>
                  <a:pt x="5370" y="194"/>
                </a:cubicBezTo>
                <a:cubicBezTo>
                  <a:pt x="5560" y="149"/>
                  <a:pt x="5730" y="66"/>
                  <a:pt x="5925" y="44"/>
                </a:cubicBezTo>
                <a:cubicBezTo>
                  <a:pt x="6023" y="109"/>
                  <a:pt x="6032" y="173"/>
                  <a:pt x="6105" y="254"/>
                </a:cubicBezTo>
                <a:cubicBezTo>
                  <a:pt x="6280" y="448"/>
                  <a:pt x="6129" y="281"/>
                  <a:pt x="6240" y="374"/>
                </a:cubicBezTo>
                <a:cubicBezTo>
                  <a:pt x="6315" y="436"/>
                  <a:pt x="6251" y="408"/>
                  <a:pt x="6330" y="434"/>
                </a:cubicBezTo>
                <a:cubicBezTo>
                  <a:pt x="6433" y="537"/>
                  <a:pt x="6464" y="638"/>
                  <a:pt x="6495" y="779"/>
                </a:cubicBezTo>
                <a:cubicBezTo>
                  <a:pt x="6500" y="884"/>
                  <a:pt x="6484" y="992"/>
                  <a:pt x="6510" y="1094"/>
                </a:cubicBezTo>
                <a:cubicBezTo>
                  <a:pt x="6521" y="1135"/>
                  <a:pt x="6570" y="1154"/>
                  <a:pt x="6600" y="1184"/>
                </a:cubicBezTo>
                <a:cubicBezTo>
                  <a:pt x="6671" y="1255"/>
                  <a:pt x="6803" y="1315"/>
                  <a:pt x="6900" y="1334"/>
                </a:cubicBezTo>
                <a:cubicBezTo>
                  <a:pt x="6993" y="1381"/>
                  <a:pt x="7092" y="1423"/>
                  <a:pt x="7185" y="1469"/>
                </a:cubicBezTo>
                <a:cubicBezTo>
                  <a:pt x="7301" y="1527"/>
                  <a:pt x="7162" y="1476"/>
                  <a:pt x="7275" y="1514"/>
                </a:cubicBezTo>
                <a:cubicBezTo>
                  <a:pt x="7315" y="1554"/>
                  <a:pt x="7368" y="1595"/>
                  <a:pt x="7395" y="1649"/>
                </a:cubicBezTo>
                <a:cubicBezTo>
                  <a:pt x="7436" y="1731"/>
                  <a:pt x="7459" y="1822"/>
                  <a:pt x="7500" y="1904"/>
                </a:cubicBezTo>
                <a:cubicBezTo>
                  <a:pt x="7508" y="1920"/>
                  <a:pt x="7523" y="1932"/>
                  <a:pt x="7530" y="1949"/>
                </a:cubicBezTo>
                <a:cubicBezTo>
                  <a:pt x="7554" y="2007"/>
                  <a:pt x="7555" y="2076"/>
                  <a:pt x="7590" y="2129"/>
                </a:cubicBezTo>
                <a:cubicBezTo>
                  <a:pt x="7600" y="2144"/>
                  <a:pt x="7612" y="2158"/>
                  <a:pt x="7620" y="2174"/>
                </a:cubicBezTo>
                <a:cubicBezTo>
                  <a:pt x="7627" y="2188"/>
                  <a:pt x="7627" y="2205"/>
                  <a:pt x="7635" y="2219"/>
                </a:cubicBezTo>
                <a:cubicBezTo>
                  <a:pt x="7656" y="2256"/>
                  <a:pt x="7686" y="2288"/>
                  <a:pt x="7710" y="2324"/>
                </a:cubicBezTo>
                <a:cubicBezTo>
                  <a:pt x="7726" y="2405"/>
                  <a:pt x="7763" y="2475"/>
                  <a:pt x="7800" y="2549"/>
                </a:cubicBezTo>
                <a:cubicBezTo>
                  <a:pt x="7795" y="2609"/>
                  <a:pt x="7797" y="2670"/>
                  <a:pt x="7785" y="2729"/>
                </a:cubicBezTo>
                <a:cubicBezTo>
                  <a:pt x="7781" y="2747"/>
                  <a:pt x="7763" y="2758"/>
                  <a:pt x="7755" y="2774"/>
                </a:cubicBezTo>
                <a:cubicBezTo>
                  <a:pt x="7720" y="2843"/>
                  <a:pt x="7709" y="2919"/>
                  <a:pt x="7665" y="2984"/>
                </a:cubicBezTo>
                <a:cubicBezTo>
                  <a:pt x="7646" y="3164"/>
                  <a:pt x="7653" y="3349"/>
                  <a:pt x="7605" y="3524"/>
                </a:cubicBezTo>
                <a:cubicBezTo>
                  <a:pt x="7600" y="3541"/>
                  <a:pt x="7583" y="3553"/>
                  <a:pt x="7575" y="3569"/>
                </a:cubicBezTo>
                <a:cubicBezTo>
                  <a:pt x="7545" y="3629"/>
                  <a:pt x="7544" y="3664"/>
                  <a:pt x="7485" y="3704"/>
                </a:cubicBezTo>
                <a:cubicBezTo>
                  <a:pt x="7462" y="3796"/>
                  <a:pt x="7428" y="3885"/>
                  <a:pt x="7395" y="3974"/>
                </a:cubicBezTo>
                <a:cubicBezTo>
                  <a:pt x="7389" y="3989"/>
                  <a:pt x="7396" y="4016"/>
                  <a:pt x="7380" y="4019"/>
                </a:cubicBezTo>
                <a:cubicBezTo>
                  <a:pt x="7282" y="4038"/>
                  <a:pt x="7180" y="4029"/>
                  <a:pt x="7080" y="4034"/>
                </a:cubicBezTo>
                <a:cubicBezTo>
                  <a:pt x="6735" y="4111"/>
                  <a:pt x="7120" y="4008"/>
                  <a:pt x="6855" y="4124"/>
                </a:cubicBezTo>
                <a:cubicBezTo>
                  <a:pt x="6807" y="4145"/>
                  <a:pt x="6754" y="4151"/>
                  <a:pt x="6705" y="4169"/>
                </a:cubicBezTo>
                <a:cubicBezTo>
                  <a:pt x="6634" y="4196"/>
                  <a:pt x="6566" y="4232"/>
                  <a:pt x="6495" y="4259"/>
                </a:cubicBezTo>
                <a:cubicBezTo>
                  <a:pt x="6445" y="4299"/>
                  <a:pt x="6395" y="4339"/>
                  <a:pt x="6345" y="4379"/>
                </a:cubicBezTo>
                <a:cubicBezTo>
                  <a:pt x="6315" y="4403"/>
                  <a:pt x="6300" y="4445"/>
                  <a:pt x="6270" y="4469"/>
                </a:cubicBezTo>
                <a:cubicBezTo>
                  <a:pt x="6258" y="4479"/>
                  <a:pt x="6240" y="4479"/>
                  <a:pt x="6225" y="4484"/>
                </a:cubicBezTo>
                <a:cubicBezTo>
                  <a:pt x="5993" y="4407"/>
                  <a:pt x="6233" y="4495"/>
                  <a:pt x="6090" y="4424"/>
                </a:cubicBezTo>
                <a:cubicBezTo>
                  <a:pt x="5446" y="4102"/>
                  <a:pt x="5364" y="4374"/>
                  <a:pt x="4020" y="4364"/>
                </a:cubicBezTo>
                <a:cubicBezTo>
                  <a:pt x="3923" y="4315"/>
                  <a:pt x="3811" y="4316"/>
                  <a:pt x="3705" y="4289"/>
                </a:cubicBezTo>
                <a:cubicBezTo>
                  <a:pt x="3607" y="4322"/>
                  <a:pt x="3703" y="4276"/>
                  <a:pt x="3645" y="4349"/>
                </a:cubicBezTo>
                <a:cubicBezTo>
                  <a:pt x="3635" y="4362"/>
                  <a:pt x="3492" y="4432"/>
                  <a:pt x="3480" y="4439"/>
                </a:cubicBezTo>
                <a:cubicBezTo>
                  <a:pt x="3334" y="4431"/>
                  <a:pt x="3220" y="4456"/>
                  <a:pt x="3105" y="4379"/>
                </a:cubicBezTo>
                <a:cubicBezTo>
                  <a:pt x="2550" y="4403"/>
                  <a:pt x="2907" y="4360"/>
                  <a:pt x="2670" y="4439"/>
                </a:cubicBezTo>
                <a:cubicBezTo>
                  <a:pt x="2590" y="4519"/>
                  <a:pt x="2589" y="4518"/>
                  <a:pt x="2475" y="4499"/>
                </a:cubicBezTo>
                <a:cubicBezTo>
                  <a:pt x="2089" y="4517"/>
                  <a:pt x="2059" y="4527"/>
                  <a:pt x="1620" y="4514"/>
                </a:cubicBezTo>
                <a:cubicBezTo>
                  <a:pt x="1545" y="4499"/>
                  <a:pt x="1485" y="4469"/>
                  <a:pt x="1410" y="4454"/>
                </a:cubicBezTo>
                <a:cubicBezTo>
                  <a:pt x="1353" y="4425"/>
                  <a:pt x="1319" y="4384"/>
                  <a:pt x="1260" y="4364"/>
                </a:cubicBezTo>
                <a:cubicBezTo>
                  <a:pt x="1151" y="4255"/>
                  <a:pt x="1209" y="4290"/>
                  <a:pt x="1095" y="4244"/>
                </a:cubicBezTo>
                <a:cubicBezTo>
                  <a:pt x="857" y="4006"/>
                  <a:pt x="405" y="4058"/>
                  <a:pt x="105" y="4049"/>
                </a:cubicBezTo>
                <a:cubicBezTo>
                  <a:pt x="85" y="4039"/>
                  <a:pt x="53" y="4040"/>
                  <a:pt x="45" y="4019"/>
                </a:cubicBezTo>
                <a:cubicBezTo>
                  <a:pt x="38" y="4002"/>
                  <a:pt x="61" y="3986"/>
                  <a:pt x="75" y="3974"/>
                </a:cubicBezTo>
                <a:cubicBezTo>
                  <a:pt x="128" y="3928"/>
                  <a:pt x="149" y="3929"/>
                  <a:pt x="210" y="3914"/>
                </a:cubicBezTo>
                <a:cubicBezTo>
                  <a:pt x="169" y="3790"/>
                  <a:pt x="118" y="3670"/>
                  <a:pt x="60" y="3554"/>
                </a:cubicBezTo>
                <a:cubicBezTo>
                  <a:pt x="30" y="3404"/>
                  <a:pt x="13" y="3256"/>
                  <a:pt x="0" y="3104"/>
                </a:cubicBezTo>
                <a:cubicBezTo>
                  <a:pt x="5" y="2879"/>
                  <a:pt x="6" y="2654"/>
                  <a:pt x="15" y="2429"/>
                </a:cubicBezTo>
                <a:cubicBezTo>
                  <a:pt x="16" y="2413"/>
                  <a:pt x="18" y="2394"/>
                  <a:pt x="30" y="2384"/>
                </a:cubicBezTo>
                <a:cubicBezTo>
                  <a:pt x="69" y="2352"/>
                  <a:pt x="121" y="2357"/>
                  <a:pt x="165" y="2339"/>
                </a:cubicBezTo>
                <a:cubicBezTo>
                  <a:pt x="291" y="2288"/>
                  <a:pt x="396" y="2202"/>
                  <a:pt x="525" y="2159"/>
                </a:cubicBezTo>
                <a:cubicBezTo>
                  <a:pt x="553" y="2131"/>
                  <a:pt x="587" y="2112"/>
                  <a:pt x="615" y="2084"/>
                </a:cubicBezTo>
                <a:cubicBezTo>
                  <a:pt x="651" y="2048"/>
                  <a:pt x="662" y="1991"/>
                  <a:pt x="690" y="1949"/>
                </a:cubicBezTo>
                <a:cubicBezTo>
                  <a:pt x="685" y="1904"/>
                  <a:pt x="686" y="1858"/>
                  <a:pt x="675" y="1814"/>
                </a:cubicBezTo>
                <a:cubicBezTo>
                  <a:pt x="671" y="1797"/>
                  <a:pt x="653" y="1785"/>
                  <a:pt x="645" y="1769"/>
                </a:cubicBezTo>
                <a:cubicBezTo>
                  <a:pt x="608" y="1694"/>
                  <a:pt x="581" y="1607"/>
                  <a:pt x="555" y="1529"/>
                </a:cubicBezTo>
                <a:cubicBezTo>
                  <a:pt x="545" y="1500"/>
                  <a:pt x="552" y="1467"/>
                  <a:pt x="540" y="1439"/>
                </a:cubicBezTo>
                <a:cubicBezTo>
                  <a:pt x="521" y="1396"/>
                  <a:pt x="465" y="1319"/>
                  <a:pt x="465" y="1319"/>
                </a:cubicBezTo>
                <a:cubicBezTo>
                  <a:pt x="449" y="1222"/>
                  <a:pt x="411" y="1140"/>
                  <a:pt x="375" y="1049"/>
                </a:cubicBezTo>
                <a:cubicBezTo>
                  <a:pt x="380" y="1014"/>
                  <a:pt x="376" y="976"/>
                  <a:pt x="390" y="944"/>
                </a:cubicBezTo>
                <a:cubicBezTo>
                  <a:pt x="397" y="928"/>
                  <a:pt x="419" y="922"/>
                  <a:pt x="435" y="914"/>
                </a:cubicBezTo>
                <a:cubicBezTo>
                  <a:pt x="491" y="886"/>
                  <a:pt x="538" y="866"/>
                  <a:pt x="600" y="854"/>
                </a:cubicBezTo>
                <a:cubicBezTo>
                  <a:pt x="696" y="790"/>
                  <a:pt x="629" y="852"/>
                  <a:pt x="600" y="809"/>
                </a:cubicBezTo>
                <a:cubicBezTo>
                  <a:pt x="586" y="788"/>
                  <a:pt x="590" y="759"/>
                  <a:pt x="585" y="734"/>
                </a:cubicBezTo>
                <a:close/>
              </a:path>
            </a:pathLst>
          </a:cu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CH"/>
          </a:p>
        </p:txBody>
      </p:sp>
      <p:sp>
        <p:nvSpPr>
          <p:cNvPr id="38" name="Line 36"/>
          <p:cNvSpPr>
            <a:spLocks noChangeShapeType="1"/>
          </p:cNvSpPr>
          <p:nvPr/>
        </p:nvSpPr>
        <p:spPr bwMode="auto">
          <a:xfrm>
            <a:off x="1763689" y="4365105"/>
            <a:ext cx="5803346" cy="530286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CH"/>
          </a:p>
        </p:txBody>
      </p:sp>
      <p:sp>
        <p:nvSpPr>
          <p:cNvPr id="39" name="Line 35"/>
          <p:cNvSpPr>
            <a:spLocks noChangeShapeType="1"/>
          </p:cNvSpPr>
          <p:nvPr/>
        </p:nvSpPr>
        <p:spPr bwMode="auto">
          <a:xfrm flipH="1">
            <a:off x="4546122" y="2849915"/>
            <a:ext cx="285493" cy="3488819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CH"/>
          </a:p>
        </p:txBody>
      </p:sp>
      <p:sp>
        <p:nvSpPr>
          <p:cNvPr id="42" name="AutoShape 31"/>
          <p:cNvSpPr>
            <a:spLocks noChangeArrowheads="1"/>
          </p:cNvSpPr>
          <p:nvPr/>
        </p:nvSpPr>
        <p:spPr bwMode="auto">
          <a:xfrm>
            <a:off x="2215702" y="4354137"/>
            <a:ext cx="159345" cy="157174"/>
          </a:xfrm>
          <a:prstGeom prst="flowChartSummingJunction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3" name="AutoShape 30"/>
          <p:cNvSpPr>
            <a:spLocks noChangeArrowheads="1"/>
          </p:cNvSpPr>
          <p:nvPr/>
        </p:nvSpPr>
        <p:spPr bwMode="auto">
          <a:xfrm>
            <a:off x="2699792" y="4391769"/>
            <a:ext cx="159345" cy="157174"/>
          </a:xfrm>
          <a:prstGeom prst="flowChartSummingJunction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4" name="AutoShape 29"/>
          <p:cNvSpPr>
            <a:spLocks noChangeArrowheads="1"/>
          </p:cNvSpPr>
          <p:nvPr/>
        </p:nvSpPr>
        <p:spPr bwMode="auto">
          <a:xfrm>
            <a:off x="3563888" y="4455967"/>
            <a:ext cx="159345" cy="157174"/>
          </a:xfrm>
          <a:prstGeom prst="flowChartSummingJunction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5" name="AutoShape 28"/>
          <p:cNvSpPr>
            <a:spLocks noChangeArrowheads="1"/>
          </p:cNvSpPr>
          <p:nvPr/>
        </p:nvSpPr>
        <p:spPr bwMode="auto">
          <a:xfrm>
            <a:off x="4716532" y="3187507"/>
            <a:ext cx="159345" cy="156068"/>
          </a:xfrm>
          <a:prstGeom prst="flowChartSummingJunction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6" name="AutoShape 27"/>
          <p:cNvSpPr>
            <a:spLocks noChangeArrowheads="1"/>
          </p:cNvSpPr>
          <p:nvPr/>
        </p:nvSpPr>
        <p:spPr bwMode="auto">
          <a:xfrm>
            <a:off x="4678909" y="3623610"/>
            <a:ext cx="159345" cy="157174"/>
          </a:xfrm>
          <a:prstGeom prst="flowChartSummingJunction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2" name="Arc 21"/>
          <p:cNvSpPr>
            <a:spLocks/>
          </p:cNvSpPr>
          <p:nvPr/>
        </p:nvSpPr>
        <p:spPr bwMode="auto">
          <a:xfrm rot="5400000">
            <a:off x="4646349" y="4636012"/>
            <a:ext cx="401502" cy="414045"/>
          </a:xfrm>
          <a:custGeom>
            <a:avLst/>
            <a:gdLst>
              <a:gd name="T0" fmla="*/ 0 w 21600"/>
              <a:gd name="T1" fmla="*/ 0 h 21600"/>
              <a:gd name="T2" fmla="*/ 0 w 21600"/>
              <a:gd name="T3" fmla="*/ 0 h 21600"/>
              <a:gd name="T4" fmla="*/ 0 w 21600"/>
              <a:gd name="T5" fmla="*/ 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CH"/>
          </a:p>
        </p:txBody>
      </p:sp>
      <p:sp>
        <p:nvSpPr>
          <p:cNvPr id="58" name="AutoShape 6"/>
          <p:cNvSpPr>
            <a:spLocks noChangeArrowheads="1"/>
          </p:cNvSpPr>
          <p:nvPr/>
        </p:nvSpPr>
        <p:spPr bwMode="auto">
          <a:xfrm>
            <a:off x="4630220" y="4423954"/>
            <a:ext cx="159345" cy="157174"/>
          </a:xfrm>
          <a:prstGeom prst="flowChartSummingJunction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62" name="Oval 61"/>
          <p:cNvSpPr/>
          <p:nvPr/>
        </p:nvSpPr>
        <p:spPr>
          <a:xfrm>
            <a:off x="1658744" y="4255333"/>
            <a:ext cx="165618" cy="16561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63" name="Oval 62"/>
          <p:cNvSpPr/>
          <p:nvPr/>
        </p:nvSpPr>
        <p:spPr>
          <a:xfrm>
            <a:off x="4722886" y="2725126"/>
            <a:ext cx="165618" cy="16561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>
              <a:solidFill>
                <a:schemeClr val="tx1"/>
              </a:solidFill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4722886" y="4536243"/>
            <a:ext cx="165618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b="1" dirty="0" smtClean="0"/>
              <a:t>.</a:t>
            </a:r>
            <a:endParaRPr lang="de-CH" b="1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1066800"/>
          </a:xfrm>
        </p:spPr>
        <p:txBody>
          <a:bodyPr/>
          <a:lstStyle/>
          <a:p>
            <a:r>
              <a:rPr lang="en-US" dirty="0" smtClean="0">
                <a:solidFill>
                  <a:schemeClr val="accent1"/>
                </a:solidFill>
              </a:rPr>
              <a:t>Recorded variables (2)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47" name="Text Box 26"/>
          <p:cNvSpPr txBox="1">
            <a:spLocks noChangeArrowheads="1"/>
          </p:cNvSpPr>
          <p:nvPr/>
        </p:nvSpPr>
        <p:spPr bwMode="auto">
          <a:xfrm>
            <a:off x="4355976" y="3079796"/>
            <a:ext cx="432048" cy="2771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CH" sz="16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pitchFamily="34" charset="0"/>
              </a:rPr>
              <a:t>20</a:t>
            </a:r>
            <a:endParaRPr kumimoji="0" lang="de-DE" sz="1600" b="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Arial" pitchFamily="34" charset="0"/>
            </a:endParaRPr>
          </a:p>
        </p:txBody>
      </p:sp>
      <p:sp>
        <p:nvSpPr>
          <p:cNvPr id="48" name="Text Box 25"/>
          <p:cNvSpPr txBox="1">
            <a:spLocks noChangeArrowheads="1"/>
          </p:cNvSpPr>
          <p:nvPr/>
        </p:nvSpPr>
        <p:spPr bwMode="auto">
          <a:xfrm>
            <a:off x="4283968" y="3511844"/>
            <a:ext cx="504056" cy="2771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CH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</a:t>
            </a:r>
            <a:r>
              <a:rPr kumimoji="0" lang="de-CH" sz="1600" b="0" i="0" u="none" strike="noStrike" cap="none" normalizeH="0" baseline="0" dirty="0" smtClean="0">
                <a:ln>
                  <a:noFill/>
                </a:ln>
                <a:solidFill>
                  <a:srgbClr val="990099"/>
                </a:solidFill>
                <a:effectLst/>
                <a:latin typeface="Arial" pitchFamily="34" charset="0"/>
              </a:rPr>
              <a:t>40</a:t>
            </a:r>
            <a:endParaRPr kumimoji="0" lang="de-DE" sz="1600" b="0" i="0" u="none" strike="noStrike" cap="none" normalizeH="0" baseline="0" dirty="0" smtClean="0">
              <a:ln>
                <a:noFill/>
              </a:ln>
              <a:solidFill>
                <a:srgbClr val="990099"/>
              </a:solidFill>
              <a:effectLst/>
              <a:latin typeface="Arial" pitchFamily="34" charset="0"/>
            </a:endParaRPr>
          </a:p>
        </p:txBody>
      </p:sp>
      <p:sp>
        <p:nvSpPr>
          <p:cNvPr id="49" name="Text Box 24"/>
          <p:cNvSpPr txBox="1">
            <a:spLocks noChangeArrowheads="1"/>
          </p:cNvSpPr>
          <p:nvPr/>
        </p:nvSpPr>
        <p:spPr bwMode="auto">
          <a:xfrm>
            <a:off x="2123903" y="4015900"/>
            <a:ext cx="431873" cy="2771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CH" sz="16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pitchFamily="34" charset="0"/>
              </a:rPr>
              <a:t>20</a:t>
            </a:r>
            <a:endParaRPr kumimoji="0" lang="de-DE" sz="1600" b="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Arial" pitchFamily="34" charset="0"/>
            </a:endParaRPr>
          </a:p>
        </p:txBody>
      </p:sp>
      <p:sp>
        <p:nvSpPr>
          <p:cNvPr id="50" name="Text Box 23"/>
          <p:cNvSpPr txBox="1">
            <a:spLocks noChangeArrowheads="1"/>
          </p:cNvSpPr>
          <p:nvPr/>
        </p:nvSpPr>
        <p:spPr bwMode="auto">
          <a:xfrm>
            <a:off x="2627784" y="4087908"/>
            <a:ext cx="432048" cy="2771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CH" sz="1600" b="0" i="0" u="none" strike="noStrike" cap="none" normalizeH="0" baseline="0" dirty="0" smtClean="0">
                <a:ln>
                  <a:noFill/>
                </a:ln>
                <a:solidFill>
                  <a:srgbClr val="990099"/>
                </a:solidFill>
                <a:effectLst/>
                <a:latin typeface="Arial" pitchFamily="34" charset="0"/>
              </a:rPr>
              <a:t>40</a:t>
            </a:r>
            <a:endParaRPr kumimoji="0" lang="de-DE" sz="1600" b="0" i="0" u="none" strike="noStrike" cap="none" normalizeH="0" baseline="0" dirty="0" smtClean="0">
              <a:ln>
                <a:noFill/>
              </a:ln>
              <a:solidFill>
                <a:srgbClr val="990099"/>
              </a:solidFill>
              <a:effectLst/>
              <a:latin typeface="Arial" pitchFamily="34" charset="0"/>
            </a:endParaRPr>
          </a:p>
        </p:txBody>
      </p:sp>
      <p:sp>
        <p:nvSpPr>
          <p:cNvPr id="51" name="Text Box 22"/>
          <p:cNvSpPr txBox="1">
            <a:spLocks noChangeArrowheads="1"/>
          </p:cNvSpPr>
          <p:nvPr/>
        </p:nvSpPr>
        <p:spPr bwMode="auto">
          <a:xfrm>
            <a:off x="3491880" y="4159916"/>
            <a:ext cx="432047" cy="2771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CH" sz="1600" b="0" i="0" u="none" strike="noStrike" cap="none" normalizeH="0" baseline="0" dirty="0" smtClean="0">
                <a:ln>
                  <a:noFill/>
                </a:ln>
                <a:solidFill>
                  <a:srgbClr val="009900"/>
                </a:solidFill>
                <a:effectLst/>
                <a:latin typeface="Arial" pitchFamily="34" charset="0"/>
              </a:rPr>
              <a:t>80</a:t>
            </a:r>
            <a:endParaRPr kumimoji="0" lang="de-DE" sz="1600" b="0" i="0" u="none" strike="noStrike" cap="none" normalizeH="0" baseline="0" dirty="0" smtClean="0">
              <a:ln>
                <a:noFill/>
              </a:ln>
              <a:solidFill>
                <a:srgbClr val="009900"/>
              </a:solidFill>
              <a:effectLst/>
              <a:latin typeface="Arial" pitchFamily="34" charset="0"/>
            </a:endParaRPr>
          </a:p>
        </p:txBody>
      </p:sp>
      <p:sp>
        <p:nvSpPr>
          <p:cNvPr id="61" name="Text Box 3"/>
          <p:cNvSpPr txBox="1">
            <a:spLocks noChangeArrowheads="1"/>
          </p:cNvSpPr>
          <p:nvPr/>
        </p:nvSpPr>
        <p:spPr bwMode="auto">
          <a:xfrm>
            <a:off x="4283968" y="4221088"/>
            <a:ext cx="432048" cy="2771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CH" sz="1600" b="0" i="0" u="none" strike="noStrike" cap="none" normalizeH="0" baseline="0" dirty="0" smtClean="0">
                <a:ln>
                  <a:noFill/>
                </a:ln>
                <a:solidFill>
                  <a:srgbClr val="009900"/>
                </a:solidFill>
                <a:effectLst/>
                <a:latin typeface="Arial" pitchFamily="34" charset="0"/>
              </a:rPr>
              <a:t>80</a:t>
            </a:r>
            <a:endParaRPr kumimoji="0" lang="de-DE" sz="1600" b="0" i="0" u="none" strike="noStrike" cap="none" normalizeH="0" baseline="0" dirty="0" smtClean="0">
              <a:ln>
                <a:noFill/>
              </a:ln>
              <a:solidFill>
                <a:srgbClr val="009900"/>
              </a:solidFill>
              <a:effectLst/>
              <a:latin typeface="Arial" pitchFamily="34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2123728" y="5065439"/>
            <a:ext cx="19442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Arial" pitchFamily="34" charset="0"/>
                <a:cs typeface="Arial" pitchFamily="34" charset="0"/>
              </a:rPr>
              <a:t>41 points recorded</a:t>
            </a: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5076056" y="3810526"/>
            <a:ext cx="20162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Arial" pitchFamily="34" charset="0"/>
                <a:cs typeface="Arial" pitchFamily="34" charset="0"/>
              </a:rPr>
              <a:t>41 points recorded</a:t>
            </a: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39552" y="1772816"/>
            <a:ext cx="25922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400" dirty="0" smtClean="0"/>
              <a:t>Vegetation cover</a:t>
            </a:r>
            <a:endParaRPr lang="de-CH" sz="2400" dirty="0"/>
          </a:p>
        </p:txBody>
      </p:sp>
      <p:sp>
        <p:nvSpPr>
          <p:cNvPr id="69" name="TextBox 68"/>
          <p:cNvSpPr txBox="1"/>
          <p:nvPr/>
        </p:nvSpPr>
        <p:spPr>
          <a:xfrm>
            <a:off x="35496" y="0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Introduction</a:t>
            </a:r>
            <a:endParaRPr lang="en-US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1475656" y="0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Methods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2555776" y="0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Results</a:t>
            </a:r>
            <a:endParaRPr lang="en-US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3491880" y="0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Conclusion</a:t>
            </a:r>
            <a:endParaRPr lang="en-US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5" name="TextBox 74"/>
          <p:cNvSpPr txBox="1"/>
          <p:nvPr/>
        </p:nvSpPr>
        <p:spPr>
          <a:xfrm rot="5640000">
            <a:off x="3839892" y="3684603"/>
            <a:ext cx="225993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050" b="1" dirty="0" smtClean="0"/>
              <a:t>.</a:t>
            </a:r>
            <a:r>
              <a:rPr lang="de-CH" sz="1050" b="1" dirty="0" smtClean="0">
                <a:solidFill>
                  <a:srgbClr val="0000FF"/>
                </a:solidFill>
              </a:rPr>
              <a:t>..….....</a:t>
            </a:r>
            <a:r>
              <a:rPr lang="de-CH" sz="1050" b="1" dirty="0" smtClean="0">
                <a:solidFill>
                  <a:srgbClr val="990099"/>
                </a:solidFill>
              </a:rPr>
              <a:t>..........</a:t>
            </a:r>
            <a:r>
              <a:rPr lang="de-CH" sz="1050" b="1" dirty="0" smtClean="0"/>
              <a:t>..........</a:t>
            </a:r>
            <a:r>
              <a:rPr lang="de-CH" sz="1050" b="1" dirty="0" smtClean="0">
                <a:solidFill>
                  <a:srgbClr val="009900"/>
                </a:solidFill>
              </a:rPr>
              <a:t>..........</a:t>
            </a:r>
            <a:endParaRPr lang="de-CH" sz="1050" b="1" dirty="0">
              <a:solidFill>
                <a:srgbClr val="009900"/>
              </a:solidFill>
            </a:endParaRPr>
          </a:p>
        </p:txBody>
      </p:sp>
      <p:sp>
        <p:nvSpPr>
          <p:cNvPr id="77" name="TextBox 76"/>
          <p:cNvSpPr txBox="1"/>
          <p:nvPr/>
        </p:nvSpPr>
        <p:spPr>
          <a:xfrm rot="300000">
            <a:off x="1698781" y="4463090"/>
            <a:ext cx="225993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050" b="1" dirty="0" smtClean="0"/>
              <a:t>.</a:t>
            </a:r>
            <a:r>
              <a:rPr lang="de-CH" sz="1050" b="1" dirty="0" smtClean="0">
                <a:solidFill>
                  <a:srgbClr val="0000FF"/>
                </a:solidFill>
              </a:rPr>
              <a:t>..….....</a:t>
            </a:r>
            <a:r>
              <a:rPr lang="de-CH" sz="1050" b="1" dirty="0" smtClean="0">
                <a:solidFill>
                  <a:srgbClr val="990099"/>
                </a:solidFill>
              </a:rPr>
              <a:t>..........</a:t>
            </a:r>
            <a:r>
              <a:rPr lang="de-CH" sz="1050" b="1" dirty="0" smtClean="0"/>
              <a:t>..........</a:t>
            </a:r>
            <a:r>
              <a:rPr lang="de-CH" sz="1050" b="1" dirty="0" smtClean="0">
                <a:solidFill>
                  <a:srgbClr val="009900"/>
                </a:solidFill>
              </a:rPr>
              <a:t>..........</a:t>
            </a:r>
            <a:endParaRPr lang="de-CH" sz="1050" b="1" dirty="0">
              <a:solidFill>
                <a:srgbClr val="009900"/>
              </a:solidFill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1979712" y="6197242"/>
            <a:ext cx="1656184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Forest edge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1" name="Left Brace 80"/>
          <p:cNvSpPr/>
          <p:nvPr/>
        </p:nvSpPr>
        <p:spPr>
          <a:xfrm rot="240000">
            <a:off x="4193990" y="3076895"/>
            <a:ext cx="277565" cy="1433888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82" name="TextBox 81"/>
          <p:cNvSpPr txBox="1"/>
          <p:nvPr/>
        </p:nvSpPr>
        <p:spPr>
          <a:xfrm>
            <a:off x="2555776" y="3356992"/>
            <a:ext cx="18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Arial" pitchFamily="34" charset="0"/>
                <a:cs typeface="Arial" pitchFamily="34" charset="0"/>
              </a:rPr>
              <a:t>Distance to forest</a:t>
            </a:r>
          </a:p>
          <a:p>
            <a:r>
              <a:rPr lang="en-US" sz="1600" dirty="0" smtClean="0">
                <a:latin typeface="Arial" pitchFamily="34" charset="0"/>
                <a:cs typeface="Arial" pitchFamily="34" charset="0"/>
              </a:rPr>
              <a:t>edge [m]</a:t>
            </a: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3" name="Slide Number Placeholder 8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82739-FC42-4BF7-B626-FA0E3F2DA8C1}" type="slidenum">
              <a:rPr lang="de-CH" smtClean="0"/>
              <a:pPr/>
              <a:t>9</a:t>
            </a:fld>
            <a:endParaRPr lang="de-C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6" descr="90 Sturmfläche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15616" y="1605107"/>
            <a:ext cx="7273671" cy="5136261"/>
          </a:xfrm>
        </p:spPr>
      </p:pic>
      <p:sp>
        <p:nvSpPr>
          <p:cNvPr id="15" name="Rectangle 14"/>
          <p:cNvSpPr/>
          <p:nvPr/>
        </p:nvSpPr>
        <p:spPr>
          <a:xfrm>
            <a:off x="1331640" y="2204864"/>
            <a:ext cx="1512168" cy="8640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1066800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chemeClr val="accent1"/>
                </a:solidFill>
              </a:rPr>
              <a:t>90 wind disturbed forest areas</a:t>
            </a:r>
            <a:endParaRPr lang="en-US" sz="3600" dirty="0">
              <a:solidFill>
                <a:schemeClr val="accent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347864" y="1619508"/>
            <a:ext cx="208823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e-CH" dirty="0"/>
          </a:p>
        </p:txBody>
      </p:sp>
      <p:sp>
        <p:nvSpPr>
          <p:cNvPr id="19" name="Rectangle 18"/>
          <p:cNvSpPr/>
          <p:nvPr/>
        </p:nvSpPr>
        <p:spPr>
          <a:xfrm>
            <a:off x="1187624" y="1916832"/>
            <a:ext cx="216024" cy="47525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0" name="Rectangle 19"/>
          <p:cNvSpPr/>
          <p:nvPr/>
        </p:nvSpPr>
        <p:spPr>
          <a:xfrm>
            <a:off x="8172400" y="1916832"/>
            <a:ext cx="216024" cy="47525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1" name="Rectangle 20"/>
          <p:cNvSpPr/>
          <p:nvPr/>
        </p:nvSpPr>
        <p:spPr>
          <a:xfrm>
            <a:off x="1331640" y="6525344"/>
            <a:ext cx="7056784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2" name="Rectangle 21"/>
          <p:cNvSpPr/>
          <p:nvPr/>
        </p:nvSpPr>
        <p:spPr>
          <a:xfrm>
            <a:off x="1331640" y="1772816"/>
            <a:ext cx="7056784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28" name="Group 27"/>
          <p:cNvGrpSpPr/>
          <p:nvPr/>
        </p:nvGrpSpPr>
        <p:grpSpPr>
          <a:xfrm>
            <a:off x="611560" y="2060848"/>
            <a:ext cx="2376264" cy="1080120"/>
            <a:chOff x="611560" y="1916832"/>
            <a:chExt cx="2376264" cy="1080120"/>
          </a:xfrm>
        </p:grpSpPr>
        <p:grpSp>
          <p:nvGrpSpPr>
            <p:cNvPr id="24" name="Group 23"/>
            <p:cNvGrpSpPr/>
            <p:nvPr/>
          </p:nvGrpSpPr>
          <p:grpSpPr>
            <a:xfrm>
              <a:off x="611560" y="2132856"/>
              <a:ext cx="2376264" cy="276999"/>
              <a:chOff x="2627784" y="1999873"/>
              <a:chExt cx="2376264" cy="276999"/>
            </a:xfrm>
          </p:grpSpPr>
          <p:sp>
            <p:nvSpPr>
              <p:cNvPr id="11" name="TextBox 10"/>
              <p:cNvSpPr txBox="1"/>
              <p:nvPr/>
            </p:nvSpPr>
            <p:spPr>
              <a:xfrm>
                <a:off x="2771800" y="1999873"/>
                <a:ext cx="223224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 smtClean="0"/>
                  <a:t>Vivian sites salvage-logged</a:t>
                </a:r>
                <a:endParaRPr lang="en-US" sz="1200" dirty="0"/>
              </a:p>
            </p:txBody>
          </p:sp>
          <p:sp>
            <p:nvSpPr>
              <p:cNvPr id="16" name="Isosceles Triangle 15"/>
              <p:cNvSpPr/>
              <p:nvPr/>
            </p:nvSpPr>
            <p:spPr>
              <a:xfrm>
                <a:off x="2627784" y="2071881"/>
                <a:ext cx="144016" cy="144016"/>
              </a:xfrm>
              <a:prstGeom prst="triangle">
                <a:avLst/>
              </a:prstGeom>
              <a:solidFill>
                <a:srgbClr val="000066"/>
              </a:solidFill>
              <a:ln>
                <a:solidFill>
                  <a:srgbClr val="00006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CH" dirty="0">
                  <a:solidFill>
                    <a:srgbClr val="002060"/>
                  </a:solidFill>
                </a:endParaRPr>
              </a:p>
            </p:txBody>
          </p:sp>
        </p:grpSp>
        <p:grpSp>
          <p:nvGrpSpPr>
            <p:cNvPr id="25" name="Group 24"/>
            <p:cNvGrpSpPr/>
            <p:nvPr/>
          </p:nvGrpSpPr>
          <p:grpSpPr>
            <a:xfrm>
              <a:off x="611560" y="1916832"/>
              <a:ext cx="2376264" cy="276999"/>
              <a:chOff x="611560" y="1999873"/>
              <a:chExt cx="2376264" cy="276999"/>
            </a:xfrm>
          </p:grpSpPr>
          <p:sp>
            <p:nvSpPr>
              <p:cNvPr id="14" name="Isosceles Triangle 13"/>
              <p:cNvSpPr/>
              <p:nvPr/>
            </p:nvSpPr>
            <p:spPr>
              <a:xfrm>
                <a:off x="611560" y="2071881"/>
                <a:ext cx="144016" cy="144016"/>
              </a:xfrm>
              <a:prstGeom prst="triangle">
                <a:avLst/>
              </a:prstGeom>
              <a:solidFill>
                <a:srgbClr val="99CCFF"/>
              </a:solidFill>
              <a:ln>
                <a:solidFill>
                  <a:srgbClr val="99CC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CH"/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755576" y="1999873"/>
                <a:ext cx="223224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 smtClean="0"/>
                  <a:t>Vivian sites </a:t>
                </a:r>
                <a:r>
                  <a:rPr lang="en-US" sz="1200" dirty="0" err="1" smtClean="0"/>
                  <a:t>unsalvaged</a:t>
                </a:r>
                <a:endParaRPr lang="en-US" sz="1200" dirty="0"/>
              </a:p>
            </p:txBody>
          </p:sp>
        </p:grpSp>
        <p:grpSp>
          <p:nvGrpSpPr>
            <p:cNvPr id="26" name="Group 25"/>
            <p:cNvGrpSpPr/>
            <p:nvPr/>
          </p:nvGrpSpPr>
          <p:grpSpPr>
            <a:xfrm>
              <a:off x="611560" y="2503929"/>
              <a:ext cx="2376264" cy="276999"/>
              <a:chOff x="611560" y="2287905"/>
              <a:chExt cx="2376264" cy="276999"/>
            </a:xfrm>
          </p:grpSpPr>
          <p:sp>
            <p:nvSpPr>
              <p:cNvPr id="12" name="TextBox 11"/>
              <p:cNvSpPr txBox="1"/>
              <p:nvPr/>
            </p:nvSpPr>
            <p:spPr>
              <a:xfrm>
                <a:off x="755576" y="2287905"/>
                <a:ext cx="223224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 err="1" smtClean="0"/>
                  <a:t>Lothar</a:t>
                </a:r>
                <a:r>
                  <a:rPr lang="en-US" sz="1200" dirty="0" smtClean="0"/>
                  <a:t> sites </a:t>
                </a:r>
                <a:r>
                  <a:rPr lang="en-US" sz="1200" dirty="0" err="1" smtClean="0"/>
                  <a:t>unsalvaged</a:t>
                </a:r>
                <a:endParaRPr lang="en-US" sz="1200" dirty="0"/>
              </a:p>
            </p:txBody>
          </p:sp>
          <p:sp>
            <p:nvSpPr>
              <p:cNvPr id="17" name="Isosceles Triangle 16"/>
              <p:cNvSpPr/>
              <p:nvPr/>
            </p:nvSpPr>
            <p:spPr>
              <a:xfrm>
                <a:off x="611560" y="2359913"/>
                <a:ext cx="144016" cy="144016"/>
              </a:xfrm>
              <a:prstGeom prst="triangle">
                <a:avLst/>
              </a:prstGeom>
              <a:solidFill>
                <a:srgbClr val="FFC000"/>
              </a:soli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CH" dirty="0">
                  <a:solidFill>
                    <a:srgbClr val="002060"/>
                  </a:solidFill>
                </a:endParaRPr>
              </a:p>
            </p:txBody>
          </p:sp>
        </p:grpSp>
        <p:grpSp>
          <p:nvGrpSpPr>
            <p:cNvPr id="27" name="Group 26"/>
            <p:cNvGrpSpPr/>
            <p:nvPr/>
          </p:nvGrpSpPr>
          <p:grpSpPr>
            <a:xfrm>
              <a:off x="611560" y="2719953"/>
              <a:ext cx="2376264" cy="276999"/>
              <a:chOff x="2627784" y="2287905"/>
              <a:chExt cx="2376264" cy="276999"/>
            </a:xfrm>
          </p:grpSpPr>
          <p:sp>
            <p:nvSpPr>
              <p:cNvPr id="13" name="TextBox 12"/>
              <p:cNvSpPr txBox="1"/>
              <p:nvPr/>
            </p:nvSpPr>
            <p:spPr>
              <a:xfrm>
                <a:off x="2771800" y="2287905"/>
                <a:ext cx="223224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 err="1" smtClean="0"/>
                  <a:t>Lothar</a:t>
                </a:r>
                <a:r>
                  <a:rPr lang="en-US" sz="1200" dirty="0" smtClean="0"/>
                  <a:t> sites salvage-logged</a:t>
                </a:r>
                <a:endParaRPr lang="en-US" sz="1200" dirty="0"/>
              </a:p>
            </p:txBody>
          </p:sp>
          <p:sp>
            <p:nvSpPr>
              <p:cNvPr id="18" name="Isosceles Triangle 17"/>
              <p:cNvSpPr/>
              <p:nvPr/>
            </p:nvSpPr>
            <p:spPr>
              <a:xfrm>
                <a:off x="2627784" y="2359913"/>
                <a:ext cx="144016" cy="144016"/>
              </a:xfrm>
              <a:prstGeom prst="triangl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CH" dirty="0">
                  <a:solidFill>
                    <a:srgbClr val="002060"/>
                  </a:solidFill>
                </a:endParaRPr>
              </a:p>
            </p:txBody>
          </p:sp>
        </p:grpSp>
      </p:grpSp>
      <p:sp>
        <p:nvSpPr>
          <p:cNvPr id="30" name="TextBox 29"/>
          <p:cNvSpPr txBox="1"/>
          <p:nvPr/>
        </p:nvSpPr>
        <p:spPr>
          <a:xfrm>
            <a:off x="35496" y="0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Introduction</a:t>
            </a:r>
            <a:endParaRPr lang="en-US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475656" y="0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Methods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555776" y="0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Results</a:t>
            </a:r>
            <a:endParaRPr lang="en-US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491880" y="0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Conclusion</a:t>
            </a:r>
            <a:endParaRPr lang="en-US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82739-FC42-4BF7-B626-FA0E3F2DA8C1}" type="slidenum">
              <a:rPr lang="de-CH" smtClean="0"/>
              <a:pPr/>
              <a:t>10</a:t>
            </a:fld>
            <a:endParaRPr lang="de-C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Vor und Nachverjüngung auf Vi und Lo Flächen.t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19672" y="2070387"/>
            <a:ext cx="5596860" cy="445495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10668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accent1"/>
                </a:solidFill>
              </a:rPr>
              <a:t>Stem densities in 2010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endParaRPr lang="en-US" dirty="0" smtClean="0"/>
          </a:p>
          <a:p>
            <a:pPr>
              <a:buFont typeface="Arial" pitchFamily="34" charset="0"/>
              <a:buChar char="•"/>
            </a:pPr>
            <a:endParaRPr lang="en-US" dirty="0" smtClean="0"/>
          </a:p>
          <a:p>
            <a:endParaRPr lang="en-US" dirty="0"/>
          </a:p>
        </p:txBody>
      </p:sp>
      <p:grpSp>
        <p:nvGrpSpPr>
          <p:cNvPr id="17" name="Group 16"/>
          <p:cNvGrpSpPr/>
          <p:nvPr/>
        </p:nvGrpSpPr>
        <p:grpSpPr>
          <a:xfrm>
            <a:off x="2987824" y="5589240"/>
            <a:ext cx="4752528" cy="616134"/>
            <a:chOff x="3131840" y="5589240"/>
            <a:chExt cx="4752528" cy="616134"/>
          </a:xfrm>
        </p:grpSpPr>
        <p:sp>
          <p:nvSpPr>
            <p:cNvPr id="6" name="TextBox 5"/>
            <p:cNvSpPr txBox="1"/>
            <p:nvPr/>
          </p:nvSpPr>
          <p:spPr>
            <a:xfrm>
              <a:off x="3131840" y="5589240"/>
              <a:ext cx="7920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CH" sz="2000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30%</a:t>
              </a:r>
              <a:endParaRPr lang="de-CH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092280" y="5805264"/>
              <a:ext cx="7920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CH" sz="2000" b="1" dirty="0" smtClean="0">
                  <a:latin typeface="Arial" pitchFamily="34" charset="0"/>
                  <a:cs typeface="Arial" pitchFamily="34" charset="0"/>
                </a:rPr>
                <a:t>10%</a:t>
              </a:r>
              <a:endParaRPr lang="de-CH" sz="2000" b="1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>
              <a:off x="6732240" y="6021288"/>
              <a:ext cx="360040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/>
          <p:cNvSpPr txBox="1"/>
          <p:nvPr/>
        </p:nvSpPr>
        <p:spPr>
          <a:xfrm>
            <a:off x="35496" y="0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Introduction</a:t>
            </a:r>
            <a:endParaRPr lang="en-US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75656" y="0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Methods</a:t>
            </a:r>
            <a:endParaRPr lang="en-US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555776" y="0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Results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491880" y="0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Conclusion</a:t>
            </a:r>
            <a:endParaRPr lang="en-US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82739-FC42-4BF7-B626-FA0E3F2DA8C1}" type="slidenum">
              <a:rPr lang="de-CH" smtClean="0"/>
              <a:pPr/>
              <a:t>11</a:t>
            </a:fld>
            <a:endParaRPr lang="de-CH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74976"/>
            <a:ext cx="8382000" cy="1069848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1"/>
                </a:solidFill>
              </a:rPr>
              <a:t>Variables included in the statistical analyses 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395536" y="2060848"/>
            <a:ext cx="4041648" cy="936104"/>
          </a:xfrm>
        </p:spPr>
        <p:txBody>
          <a:bodyPr/>
          <a:lstStyle/>
          <a:p>
            <a:r>
              <a:rPr lang="en-US" sz="2400" dirty="0" smtClean="0"/>
              <a:t>Site data: n=90</a:t>
            </a:r>
          </a:p>
          <a:p>
            <a:r>
              <a:rPr lang="en-US" sz="2000" dirty="0" smtClean="0"/>
              <a:t>GLM analyses</a:t>
            </a:r>
            <a:endParaRPr lang="en-US" sz="20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4721225" y="2060848"/>
            <a:ext cx="4041775" cy="936104"/>
          </a:xfrm>
        </p:spPr>
        <p:txBody>
          <a:bodyPr/>
          <a:lstStyle/>
          <a:p>
            <a:r>
              <a:rPr lang="en-US" sz="2400" dirty="0" smtClean="0"/>
              <a:t>Plot data: n=90*6</a:t>
            </a:r>
          </a:p>
          <a:p>
            <a:r>
              <a:rPr lang="en-US" sz="1800" dirty="0" smtClean="0"/>
              <a:t>Linear mixed effects models</a:t>
            </a: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2"/>
          </p:nvPr>
        </p:nvSpPr>
        <p:spPr>
          <a:xfrm>
            <a:off x="381000" y="2852936"/>
            <a:ext cx="4041648" cy="3960440"/>
          </a:xfrm>
        </p:spPr>
        <p:txBody>
          <a:bodyPr>
            <a:normAutofit fontScale="92500"/>
          </a:bodyPr>
          <a:lstStyle/>
          <a:p>
            <a:pPr>
              <a:tabLst>
                <a:tab pos="628650" algn="l"/>
              </a:tabLst>
            </a:pPr>
            <a:endParaRPr lang="en-US" dirty="0" smtClean="0"/>
          </a:p>
          <a:p>
            <a:pPr>
              <a:tabLst>
                <a:tab pos="628650" algn="l"/>
              </a:tabLst>
            </a:pPr>
            <a:r>
              <a:rPr lang="en-US" sz="2200" dirty="0" smtClean="0"/>
              <a:t>ALT 	= altitude</a:t>
            </a:r>
          </a:p>
          <a:p>
            <a:pPr>
              <a:tabLst>
                <a:tab pos="628650" algn="l"/>
              </a:tabLst>
            </a:pPr>
            <a:r>
              <a:rPr lang="en-US" sz="2200" dirty="0" smtClean="0"/>
              <a:t>pH 	= organic or mineral pH</a:t>
            </a:r>
          </a:p>
          <a:p>
            <a:pPr>
              <a:tabLst>
                <a:tab pos="628650" algn="l"/>
              </a:tabLst>
            </a:pPr>
            <a:r>
              <a:rPr lang="en-US" sz="2200" dirty="0" smtClean="0"/>
              <a:t>EXP	= aspect (N, S, E, W, no)</a:t>
            </a:r>
          </a:p>
          <a:p>
            <a:pPr>
              <a:tabLst>
                <a:tab pos="628650" algn="l"/>
              </a:tabLst>
            </a:pPr>
            <a:r>
              <a:rPr lang="en-US" sz="2200" dirty="0" smtClean="0"/>
              <a:t>SLO 	= slope</a:t>
            </a:r>
          </a:p>
          <a:p>
            <a:pPr>
              <a:tabLst>
                <a:tab pos="628650" algn="l"/>
              </a:tabLst>
            </a:pPr>
            <a:r>
              <a:rPr lang="en-US" sz="2200" dirty="0" smtClean="0"/>
              <a:t>VEG	= vegetation cover</a:t>
            </a:r>
          </a:p>
          <a:p>
            <a:pPr>
              <a:tabLst>
                <a:tab pos="628650" algn="l"/>
              </a:tabLst>
            </a:pPr>
            <a:r>
              <a:rPr lang="en-US" sz="2200" dirty="0" smtClean="0"/>
              <a:t>YRS 	= years since disturbance</a:t>
            </a:r>
          </a:p>
          <a:p>
            <a:pPr>
              <a:tabLst>
                <a:tab pos="628650" algn="l"/>
              </a:tabLst>
            </a:pPr>
            <a:r>
              <a:rPr lang="en-US" sz="2200" dirty="0" smtClean="0"/>
              <a:t>ORG= organic layer</a:t>
            </a:r>
          </a:p>
          <a:p>
            <a:pPr>
              <a:buNone/>
            </a:pPr>
            <a:endParaRPr lang="en-US" sz="2200" dirty="0" smtClean="0"/>
          </a:p>
          <a:p>
            <a:pPr>
              <a:buFont typeface="Georgia" pitchFamily="18" charset="0"/>
              <a:buChar char="+"/>
            </a:pPr>
            <a:r>
              <a:rPr lang="en-US" sz="2200" dirty="0" smtClean="0">
                <a:solidFill>
                  <a:srgbClr val="7030A0"/>
                </a:solidFill>
              </a:rPr>
              <a:t>BR = % browsed trees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852936"/>
            <a:ext cx="4041775" cy="3888432"/>
          </a:xfrm>
        </p:spPr>
        <p:txBody>
          <a:bodyPr>
            <a:normAutofit/>
          </a:bodyPr>
          <a:lstStyle/>
          <a:p>
            <a:pPr>
              <a:tabLst>
                <a:tab pos="628650" algn="l"/>
              </a:tabLst>
            </a:pPr>
            <a:endParaRPr lang="en-US" dirty="0" smtClean="0"/>
          </a:p>
          <a:p>
            <a:pPr>
              <a:tabLst>
                <a:tab pos="628650" algn="l"/>
              </a:tabLst>
            </a:pPr>
            <a:r>
              <a:rPr lang="en-US" dirty="0" smtClean="0"/>
              <a:t>ALT 	= altitude</a:t>
            </a:r>
          </a:p>
          <a:p>
            <a:pPr>
              <a:tabLst>
                <a:tab pos="628650" algn="l"/>
              </a:tabLst>
            </a:pPr>
            <a:r>
              <a:rPr lang="en-US" dirty="0" smtClean="0"/>
              <a:t>pH 	= organic or mineral pH</a:t>
            </a:r>
          </a:p>
          <a:p>
            <a:pPr>
              <a:tabLst>
                <a:tab pos="628650" algn="l"/>
              </a:tabLst>
            </a:pPr>
            <a:r>
              <a:rPr lang="en-US" dirty="0" smtClean="0"/>
              <a:t>EXP	= aspect (N, S, E, W, no)</a:t>
            </a:r>
          </a:p>
          <a:p>
            <a:pPr>
              <a:tabLst>
                <a:tab pos="628650" algn="l"/>
              </a:tabLst>
            </a:pPr>
            <a:r>
              <a:rPr lang="en-US" dirty="0" smtClean="0"/>
              <a:t>SLO 	= slope</a:t>
            </a:r>
          </a:p>
          <a:p>
            <a:pPr>
              <a:tabLst>
                <a:tab pos="628650" algn="l"/>
              </a:tabLst>
            </a:pPr>
            <a:r>
              <a:rPr lang="en-US" dirty="0" smtClean="0"/>
              <a:t>VEG	= vegetation cover</a:t>
            </a:r>
          </a:p>
          <a:p>
            <a:pPr>
              <a:tabLst>
                <a:tab pos="628650" algn="l"/>
              </a:tabLst>
            </a:pPr>
            <a:r>
              <a:rPr lang="en-US" dirty="0" smtClean="0"/>
              <a:t>YRS 	= years since disturbance</a:t>
            </a:r>
          </a:p>
          <a:p>
            <a:pPr>
              <a:tabLst>
                <a:tab pos="628650" algn="l"/>
              </a:tabLst>
            </a:pPr>
            <a:r>
              <a:rPr lang="en-US" dirty="0" smtClean="0"/>
              <a:t>ORG= organic layer</a:t>
            </a:r>
          </a:p>
          <a:p>
            <a:pPr>
              <a:buNone/>
            </a:pPr>
            <a:endParaRPr lang="en-US" dirty="0" smtClean="0"/>
          </a:p>
          <a:p>
            <a:pPr>
              <a:buFont typeface="Georgia" pitchFamily="18" charset="0"/>
              <a:buChar char="+"/>
            </a:pPr>
            <a:r>
              <a:rPr lang="en-US" dirty="0" smtClean="0">
                <a:solidFill>
                  <a:srgbClr val="7030A0"/>
                </a:solidFill>
              </a:rPr>
              <a:t>DIS = distance to forest edge</a:t>
            </a:r>
          </a:p>
          <a:p>
            <a:endParaRPr lang="de-CH" dirty="0"/>
          </a:p>
        </p:txBody>
      </p:sp>
      <p:sp>
        <p:nvSpPr>
          <p:cNvPr id="11" name="TextBox 10"/>
          <p:cNvSpPr txBox="1"/>
          <p:nvPr/>
        </p:nvSpPr>
        <p:spPr>
          <a:xfrm>
            <a:off x="35496" y="0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Introduction</a:t>
            </a:r>
            <a:endParaRPr lang="en-US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75656" y="0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Methods</a:t>
            </a:r>
            <a:endParaRPr lang="en-US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555776" y="0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Results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491880" y="0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Conclusion</a:t>
            </a:r>
            <a:endParaRPr lang="en-US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2A82739-FC42-4BF7-B626-FA0E3F2DA8C1}" type="slidenum">
              <a:rPr lang="de-CH" smtClean="0"/>
              <a:pPr/>
              <a:t>12</a:t>
            </a:fld>
            <a:endParaRPr lang="de-C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 descr="Verjüngung vs. pH_org.t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495" y="3092592"/>
            <a:ext cx="4701052" cy="363096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78024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1"/>
                </a:solidFill>
              </a:rPr>
              <a:t>Factors favoring or hindering tree regeneration (1)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5496" y="0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Introduction</a:t>
            </a:r>
            <a:endParaRPr lang="en-US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75656" y="0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Methods</a:t>
            </a:r>
            <a:endParaRPr lang="en-US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555776" y="0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Results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491880" y="0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Conclusion</a:t>
            </a:r>
            <a:endParaRPr lang="en-US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82739-FC42-4BF7-B626-FA0E3F2DA8C1}" type="slidenum">
              <a:rPr lang="de-CH" smtClean="0"/>
              <a:pPr/>
              <a:t>13</a:t>
            </a:fld>
            <a:endParaRPr lang="de-CH" dirty="0"/>
          </a:p>
        </p:txBody>
      </p:sp>
      <p:pic>
        <p:nvPicPr>
          <p:cNvPr id="22" name="Content Placeholder 21" descr="Verjüngung vs. ALT.tif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102047" y="3140968"/>
            <a:ext cx="4469953" cy="3576767"/>
          </a:xfrm>
        </p:spPr>
      </p:pic>
      <p:pic>
        <p:nvPicPr>
          <p:cNvPr id="24" name="Picture 23" descr="Verjüngung vs. Vegetationcover ferns and berries.t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788024" y="3146786"/>
            <a:ext cx="4342790" cy="3522574"/>
          </a:xfrm>
          <a:prstGeom prst="rect">
            <a:avLst/>
          </a:prstGeom>
        </p:spPr>
      </p:pic>
      <p:pic>
        <p:nvPicPr>
          <p:cNvPr id="30" name="Picture 29" descr="Verjünung pro ha aufgeteilt nach Sturm und TRT.t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910874" y="2924944"/>
            <a:ext cx="4269638" cy="366442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259632" y="3933056"/>
            <a:ext cx="6840760" cy="1846659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pPr>
              <a:tabLst>
                <a:tab pos="266700" algn="l"/>
              </a:tabLst>
            </a:pPr>
            <a:r>
              <a:rPr lang="en-US" b="1" dirty="0" smtClean="0">
                <a:solidFill>
                  <a:srgbClr val="7030A0"/>
                </a:solidFill>
                <a:latin typeface="Times"/>
              </a:rPr>
              <a:t>→</a:t>
            </a:r>
            <a:r>
              <a:rPr lang="en-US" b="1" dirty="0" smtClean="0"/>
              <a:t> </a:t>
            </a:r>
            <a:r>
              <a:rPr lang="en-US" sz="2400" dirty="0" smtClean="0">
                <a:solidFill>
                  <a:srgbClr val="7030A0"/>
                </a:solidFill>
              </a:rPr>
              <a:t>In the GLM analyses these are the 4 most 	important variables explaining regeneration 	variation: soil pH, vegetation cover, altitude 	and treatment.</a:t>
            </a:r>
          </a:p>
          <a:p>
            <a:endParaRPr lang="de-CH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78024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1"/>
                </a:solidFill>
              </a:rPr>
              <a:t>Factors favoring or hindering tree regeneration (2)</a:t>
            </a:r>
            <a:endParaRPr lang="de-C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5725" indent="19050">
              <a:buNone/>
            </a:pPr>
            <a:r>
              <a:rPr lang="en-US" b="1" dirty="0" smtClean="0"/>
              <a:t>GLM analyses: Including only Vivian forests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One additional important variable 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smtClean="0">
                <a:solidFill>
                  <a:srgbClr val="7030A0"/>
                </a:solidFill>
              </a:rPr>
              <a:t>→ BR = % browsed trees</a:t>
            </a:r>
          </a:p>
          <a:p>
            <a:r>
              <a:rPr lang="en-US" dirty="0" smtClean="0"/>
              <a:t>BR interacts with treatment</a:t>
            </a:r>
          </a:p>
          <a:p>
            <a:pPr>
              <a:buNone/>
              <a:tabLst>
                <a:tab pos="809625" algn="l"/>
              </a:tabLst>
            </a:pPr>
            <a:r>
              <a:rPr lang="en-US" dirty="0" smtClean="0"/>
              <a:t>	</a:t>
            </a:r>
            <a:r>
              <a:rPr lang="en-US" dirty="0" smtClean="0">
                <a:solidFill>
                  <a:srgbClr val="7030A0"/>
                </a:solidFill>
              </a:rPr>
              <a:t>→ a significantly higher proportion of browsed 	trees on salvage-logged than </a:t>
            </a:r>
            <a:r>
              <a:rPr lang="en-US" dirty="0" err="1" smtClean="0">
                <a:solidFill>
                  <a:srgbClr val="7030A0"/>
                </a:solidFill>
              </a:rPr>
              <a:t>unsalvaged</a:t>
            </a:r>
            <a:r>
              <a:rPr lang="en-US" dirty="0" smtClean="0">
                <a:solidFill>
                  <a:srgbClr val="7030A0"/>
                </a:solidFill>
              </a:rPr>
              <a:t> areas</a:t>
            </a:r>
          </a:p>
          <a:p>
            <a:pPr>
              <a:buNone/>
              <a:tabLst>
                <a:tab pos="809625" algn="l"/>
              </a:tabLst>
            </a:pPr>
            <a:endParaRPr lang="en-US" dirty="0" smtClean="0">
              <a:solidFill>
                <a:srgbClr val="7030A0"/>
              </a:solidFill>
            </a:endParaRPr>
          </a:p>
          <a:p>
            <a:pPr lvl="1"/>
            <a:endParaRPr lang="en-US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35496" y="0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Introduction</a:t>
            </a:r>
            <a:endParaRPr lang="en-US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75656" y="0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Methods</a:t>
            </a:r>
            <a:endParaRPr lang="en-US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55776" y="0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Results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91880" y="0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Conclusion</a:t>
            </a:r>
            <a:endParaRPr lang="en-US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82739-FC42-4BF7-B626-FA0E3F2DA8C1}" type="slidenum">
              <a:rPr lang="de-CH" smtClean="0"/>
              <a:pPr/>
              <a:t>14</a:t>
            </a:fld>
            <a:endParaRPr lang="de-CH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78024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1"/>
                </a:solidFill>
              </a:rPr>
              <a:t>Factors favoring or hindering tree regeneration (3)</a:t>
            </a:r>
            <a:endParaRPr lang="de-CH" dirty="0"/>
          </a:p>
        </p:txBody>
      </p:sp>
      <p:sp>
        <p:nvSpPr>
          <p:cNvPr id="21" name="TextBox 20"/>
          <p:cNvSpPr txBox="1"/>
          <p:nvPr/>
        </p:nvSpPr>
        <p:spPr>
          <a:xfrm>
            <a:off x="35496" y="0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Introduction</a:t>
            </a:r>
            <a:endParaRPr lang="en-US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475656" y="0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Methods</a:t>
            </a:r>
            <a:endParaRPr lang="en-US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555776" y="0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Results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491880" y="0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Conclusion</a:t>
            </a:r>
            <a:endParaRPr lang="en-US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5" name="Slide Number Placeholder 2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82739-FC42-4BF7-B626-FA0E3F2DA8C1}" type="slidenum">
              <a:rPr lang="de-CH" smtClean="0"/>
              <a:pPr/>
              <a:t>15</a:t>
            </a:fld>
            <a:endParaRPr lang="de-CH" dirty="0"/>
          </a:p>
        </p:txBody>
      </p:sp>
      <p:graphicFrame>
        <p:nvGraphicFramePr>
          <p:cNvPr id="29" name="Table 28"/>
          <p:cNvGraphicFramePr>
            <a:graphicFrameLocks noGrp="1"/>
          </p:cNvGraphicFramePr>
          <p:nvPr/>
        </p:nvGraphicFramePr>
        <p:xfrm>
          <a:off x="467544" y="2852936"/>
          <a:ext cx="8136903" cy="2879475"/>
        </p:xfrm>
        <a:graphic>
          <a:graphicData uri="http://schemas.openxmlformats.org/drawingml/2006/table">
            <a:tbl>
              <a:tblPr/>
              <a:tblGrid>
                <a:gridCol w="1965502"/>
                <a:gridCol w="989623"/>
                <a:gridCol w="861299"/>
                <a:gridCol w="1681484"/>
                <a:gridCol w="989623"/>
                <a:gridCol w="989623"/>
                <a:gridCol w="659749"/>
              </a:tblGrid>
              <a:tr h="306375"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723" marR="7723" marT="77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explanation variables</a:t>
                      </a:r>
                      <a:endParaRPr lang="en-US" sz="20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723" marR="7723" marT="77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723" marR="7723" marT="77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91814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data set</a:t>
                      </a:r>
                      <a:endParaRPr lang="en-US" sz="20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723" marR="7723" marT="77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BR</a:t>
                      </a:r>
                      <a:endParaRPr lang="en-US" sz="20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723" marR="7723" marT="772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ALT</a:t>
                      </a:r>
                      <a:endParaRPr lang="en-US" sz="20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723" marR="7723" marT="772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TRT</a:t>
                      </a:r>
                      <a:br>
                        <a:rPr lang="en-US" sz="20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</a:br>
                      <a:r>
                        <a:rPr lang="en-US" sz="20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salvage-logged</a:t>
                      </a:r>
                      <a:endParaRPr lang="en-US" sz="20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723" marR="7723" marT="772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soil pH</a:t>
                      </a:r>
                      <a:endParaRPr lang="en-US" sz="20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723" marR="7723" marT="772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VEG</a:t>
                      </a:r>
                      <a:endParaRPr lang="en-US" sz="20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723" marR="7723" marT="772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D</a:t>
                      </a:r>
                      <a:r>
                        <a:rPr lang="en-US" sz="2000" b="0" i="0" u="none" strike="noStrike" baseline="30000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  <a:endParaRPr lang="en-US" sz="2000" b="0" i="0" u="none" strike="noStrike" baseline="30000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723" marR="7723" marT="77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6375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Vivian </a:t>
                      </a:r>
                      <a:endParaRPr lang="en-US" sz="20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723" marR="7723" marT="772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—</a:t>
                      </a:r>
                      <a:endParaRPr lang="en-US" sz="20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723" marR="7723" marT="772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—</a:t>
                      </a:r>
                      <a:endParaRPr lang="en-US" sz="20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723" marR="7723" marT="772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+</a:t>
                      </a:r>
                      <a:endParaRPr lang="en-US" sz="20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723" marR="7723" marT="772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+</a:t>
                      </a:r>
                      <a:endParaRPr lang="en-US" sz="20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723" marR="7723" marT="772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723" marR="7723" marT="772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0.45</a:t>
                      </a:r>
                      <a:endParaRPr lang="en-US" sz="20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723" marR="7723" marT="772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06375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Lothar: Fir-beech</a:t>
                      </a:r>
                      <a:endParaRPr lang="en-US" sz="20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723" marR="7723" marT="77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723" marR="7723" marT="77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—</a:t>
                      </a:r>
                      <a:endParaRPr lang="en-US" sz="20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723" marR="7723" marT="77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+</a:t>
                      </a:r>
                      <a:endParaRPr lang="en-US" sz="20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723" marR="7723" marT="77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+</a:t>
                      </a:r>
                      <a:endParaRPr lang="en-US" sz="20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723" marR="7723" marT="77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723" marR="7723" marT="77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0.43</a:t>
                      </a:r>
                      <a:endParaRPr lang="en-US" sz="20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723" marR="7723" marT="77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6375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Lothar: All sites</a:t>
                      </a:r>
                      <a:endParaRPr lang="en-US" sz="20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723" marR="7723" marT="77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723" marR="7723" marT="77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—</a:t>
                      </a:r>
                      <a:endParaRPr lang="en-US" sz="20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723" marR="7723" marT="77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+</a:t>
                      </a:r>
                      <a:endParaRPr lang="en-US" sz="20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723" marR="7723" marT="77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+</a:t>
                      </a:r>
                      <a:endParaRPr lang="en-US" sz="20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723" marR="7723" marT="77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—</a:t>
                      </a:r>
                      <a:endParaRPr lang="en-US" sz="20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723" marR="7723" marT="77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0.41</a:t>
                      </a:r>
                      <a:endParaRPr lang="en-US" sz="20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723" marR="7723" marT="77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6375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Lothar: Spruce</a:t>
                      </a:r>
                      <a:endParaRPr lang="en-US" sz="20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723" marR="7723" marT="77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723" marR="7723" marT="77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+</a:t>
                      </a:r>
                      <a:endParaRPr lang="en-US" sz="20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723" marR="7723" marT="77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+</a:t>
                      </a:r>
                      <a:endParaRPr lang="en-US" sz="20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723" marR="7723" marT="77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723" marR="7723" marT="77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—</a:t>
                      </a:r>
                      <a:endParaRPr lang="en-US" sz="20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723" marR="7723" marT="77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0.64</a:t>
                      </a:r>
                      <a:endParaRPr lang="en-US" sz="20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723" marR="7723" marT="77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6375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Lothar: Fir-spruce</a:t>
                      </a:r>
                      <a:endParaRPr lang="en-US" sz="20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723" marR="7723" marT="77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723" marR="7723" marT="77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723" marR="7723" marT="77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723" marR="7723" marT="77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+</a:t>
                      </a:r>
                      <a:endParaRPr lang="en-US" sz="20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723" marR="7723" marT="77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723" marR="7723" marT="77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0.64</a:t>
                      </a:r>
                      <a:endParaRPr lang="en-US" sz="20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723" marR="7723" marT="77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6375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Lothar: Beech</a:t>
                      </a:r>
                      <a:endParaRPr lang="en-US" sz="20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723" marR="7723" marT="77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en-US" sz="20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723" marR="7723" marT="77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en-US" sz="20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723" marR="7723" marT="77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en-US" sz="20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723" marR="7723" marT="77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+</a:t>
                      </a:r>
                      <a:endParaRPr lang="en-US" sz="20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723" marR="7723" marT="77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—</a:t>
                      </a:r>
                      <a:endParaRPr lang="en-US" sz="20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723" marR="7723" marT="77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noProof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0.73</a:t>
                      </a:r>
                      <a:endParaRPr lang="en-US" sz="2000" b="0" i="0" u="none" strike="noStrike" noProof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723" marR="7723" marT="77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78024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1"/>
                </a:solidFill>
              </a:rPr>
              <a:t>Factors favoring or hindering tree regeneration (4)</a:t>
            </a:r>
            <a:endParaRPr lang="de-C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2400" b="1" dirty="0" smtClean="0"/>
              <a:t>Plot data analyses</a:t>
            </a:r>
          </a:p>
          <a:p>
            <a:pPr>
              <a:buNone/>
            </a:pPr>
            <a:endParaRPr lang="en-US" sz="1200" b="1" dirty="0" smtClean="0"/>
          </a:p>
          <a:p>
            <a:r>
              <a:rPr lang="en-US" dirty="0" smtClean="0"/>
              <a:t>Most important variables: soil pH and vegetation cover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One additional weakly significant variable: Distance to forest edge</a:t>
            </a:r>
          </a:p>
          <a:p>
            <a:pPr>
              <a:buNone/>
              <a:tabLst>
                <a:tab pos="809625" algn="l"/>
              </a:tabLst>
            </a:pPr>
            <a:r>
              <a:rPr lang="en-US" dirty="0" smtClean="0"/>
              <a:t>	</a:t>
            </a:r>
            <a:r>
              <a:rPr lang="en-US" dirty="0" smtClean="0">
                <a:solidFill>
                  <a:srgbClr val="7030A0"/>
                </a:solidFill>
              </a:rPr>
              <a:t>→ higher regeneration densities near the forest 	edge than within the disturbed area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5496" y="0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Introduction</a:t>
            </a:r>
            <a:endParaRPr lang="en-US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75656" y="0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Methods</a:t>
            </a:r>
            <a:endParaRPr lang="en-US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55776" y="0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Results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91880" y="0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Conclusion</a:t>
            </a:r>
            <a:endParaRPr lang="en-US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82739-FC42-4BF7-B626-FA0E3F2DA8C1}" type="slidenum">
              <a:rPr lang="de-CH" smtClean="0"/>
              <a:pPr/>
              <a:t>16</a:t>
            </a:fld>
            <a:endParaRPr lang="de-CH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1066800"/>
          </a:xfrm>
        </p:spPr>
        <p:txBody>
          <a:bodyPr/>
          <a:lstStyle/>
          <a:p>
            <a:r>
              <a:rPr lang="en-US" dirty="0" smtClean="0">
                <a:solidFill>
                  <a:schemeClr val="accent1"/>
                </a:solidFill>
              </a:rPr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First finding after Vivian and </a:t>
            </a:r>
            <a:r>
              <a:rPr lang="en-US" dirty="0" err="1" smtClean="0"/>
              <a:t>Lothar</a:t>
            </a:r>
            <a:r>
              <a:rPr lang="en-US" dirty="0" smtClean="0"/>
              <a:t> research studies</a:t>
            </a:r>
          </a:p>
          <a:p>
            <a:pPr>
              <a:buNone/>
              <a:tabLst>
                <a:tab pos="809625" algn="l"/>
              </a:tabLst>
            </a:pPr>
            <a:r>
              <a:rPr lang="en-US" dirty="0" smtClean="0"/>
              <a:t>	</a:t>
            </a:r>
            <a:r>
              <a:rPr lang="en-US" dirty="0" smtClean="0">
                <a:solidFill>
                  <a:srgbClr val="7030A0"/>
                </a:solidFill>
              </a:rPr>
              <a:t>→ higher regeneration densities at lower 	altitudes</a:t>
            </a:r>
          </a:p>
          <a:p>
            <a:pPr>
              <a:buNone/>
            </a:pPr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Our results show a weak influence of altitude on sapling density</a:t>
            </a:r>
          </a:p>
          <a:p>
            <a:pPr>
              <a:buNone/>
              <a:tabLst>
                <a:tab pos="895350" algn="l"/>
              </a:tabLst>
            </a:pPr>
            <a:r>
              <a:rPr lang="en-US" dirty="0" smtClean="0"/>
              <a:t>	</a:t>
            </a:r>
            <a:r>
              <a:rPr lang="en-US" dirty="0" smtClean="0">
                <a:solidFill>
                  <a:srgbClr val="7030A0"/>
                </a:solidFill>
              </a:rPr>
              <a:t> → interaction between ALT and soil pH → soil 	pH is more important than ALT</a:t>
            </a:r>
          </a:p>
          <a:p>
            <a:pPr>
              <a:buFont typeface="Arial" pitchFamily="34" charset="0"/>
              <a:buChar char="•"/>
            </a:pPr>
            <a:endParaRPr lang="en-US" dirty="0" smtClean="0"/>
          </a:p>
          <a:p>
            <a:pPr lvl="1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82739-FC42-4BF7-B626-FA0E3F2DA8C1}" type="slidenum">
              <a:rPr lang="de-CH" smtClean="0"/>
              <a:pPr/>
              <a:t>17</a:t>
            </a:fld>
            <a:endParaRPr lang="de-CH" dirty="0"/>
          </a:p>
        </p:txBody>
      </p:sp>
      <p:sp>
        <p:nvSpPr>
          <p:cNvPr id="5" name="TextBox 4"/>
          <p:cNvSpPr txBox="1"/>
          <p:nvPr/>
        </p:nvSpPr>
        <p:spPr>
          <a:xfrm>
            <a:off x="35496" y="0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Introduction</a:t>
            </a:r>
            <a:endParaRPr lang="en-US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75656" y="0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Methods</a:t>
            </a:r>
            <a:endParaRPr lang="en-US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55776" y="0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Results</a:t>
            </a:r>
            <a:endParaRPr lang="en-US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91880" y="0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Conclusion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1066800"/>
          </a:xfrm>
        </p:spPr>
        <p:txBody>
          <a:bodyPr/>
          <a:lstStyle/>
          <a:p>
            <a:r>
              <a:rPr lang="en-US" dirty="0" smtClean="0">
                <a:solidFill>
                  <a:schemeClr val="accent1"/>
                </a:solidFill>
              </a:rPr>
              <a:t>Conclusion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Sapling density increases</a:t>
            </a:r>
          </a:p>
          <a:p>
            <a:pPr>
              <a:buNone/>
            </a:pPr>
            <a:r>
              <a:rPr lang="en-US" dirty="0" smtClean="0"/>
              <a:t> </a:t>
            </a:r>
            <a:endParaRPr lang="en-US" b="1" dirty="0" smtClean="0"/>
          </a:p>
          <a:p>
            <a:pPr>
              <a:tabLst>
                <a:tab pos="3048000" algn="l"/>
              </a:tabLst>
            </a:pPr>
            <a:r>
              <a:rPr lang="en-US" dirty="0" smtClean="0"/>
              <a:t>with high soil pH, </a:t>
            </a:r>
            <a:endParaRPr lang="en-US" sz="3600" dirty="0" smtClean="0"/>
          </a:p>
          <a:p>
            <a:pPr>
              <a:tabLst>
                <a:tab pos="3048000" algn="l"/>
              </a:tabLst>
            </a:pPr>
            <a:r>
              <a:rPr lang="en-US" dirty="0" smtClean="0"/>
              <a:t>with low vegetation cover, </a:t>
            </a:r>
            <a:endParaRPr lang="en-US" sz="3600" b="1" dirty="0" smtClean="0"/>
          </a:p>
          <a:p>
            <a:pPr>
              <a:tabLst>
                <a:tab pos="3048000" algn="l"/>
              </a:tabLst>
            </a:pPr>
            <a:r>
              <a:rPr lang="en-US" dirty="0" smtClean="0"/>
              <a:t>at low altitudes and</a:t>
            </a:r>
            <a:endParaRPr lang="en-US" sz="3600" dirty="0" smtClean="0"/>
          </a:p>
          <a:p>
            <a:pPr>
              <a:tabLst>
                <a:tab pos="3048000" algn="l"/>
              </a:tabLst>
            </a:pPr>
            <a:r>
              <a:rPr lang="en-US" dirty="0" smtClean="0"/>
              <a:t>on salvage-logged sites.</a:t>
            </a:r>
            <a:endParaRPr lang="en-US" sz="3600" dirty="0" smtClean="0"/>
          </a:p>
          <a:p>
            <a:endParaRPr lang="de-CH" sz="3600" b="1" dirty="0" smtClean="0"/>
          </a:p>
          <a:p>
            <a:pPr>
              <a:buNone/>
            </a:pPr>
            <a:r>
              <a:rPr lang="en-US" b="1" dirty="0" smtClean="0"/>
              <a:t>=&gt; but high heterogeneity!!</a:t>
            </a:r>
          </a:p>
          <a:p>
            <a:endParaRPr lang="en-US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35496" y="0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Introduction</a:t>
            </a:r>
            <a:endParaRPr lang="en-US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75656" y="0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Methods</a:t>
            </a:r>
            <a:endParaRPr lang="en-US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555776" y="0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Results</a:t>
            </a:r>
            <a:endParaRPr lang="en-US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491880" y="0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Conclusion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82739-FC42-4BF7-B626-FA0E3F2DA8C1}" type="slidenum">
              <a:rPr lang="de-CH" smtClean="0"/>
              <a:pPr/>
              <a:t>18</a:t>
            </a:fld>
            <a:endParaRPr lang="de-CH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1066800"/>
          </a:xfrm>
        </p:spPr>
        <p:txBody>
          <a:bodyPr/>
          <a:lstStyle/>
          <a:p>
            <a:r>
              <a:rPr lang="en-US" dirty="0" smtClean="0">
                <a:solidFill>
                  <a:schemeClr val="accent1"/>
                </a:solidFill>
              </a:rPr>
              <a:t>Outlook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5725" indent="-85725">
              <a:buNone/>
              <a:tabLst>
                <a:tab pos="85725" algn="l"/>
              </a:tabLst>
            </a:pPr>
            <a:r>
              <a:rPr lang="en-US" dirty="0" smtClean="0"/>
              <a:t>	</a:t>
            </a:r>
          </a:p>
          <a:p>
            <a:pPr marL="85725" indent="-85725">
              <a:buNone/>
              <a:tabLst>
                <a:tab pos="85725" algn="l"/>
              </a:tabLst>
            </a:pPr>
            <a:r>
              <a:rPr lang="en-US" dirty="0" smtClean="0"/>
              <a:t>	Do wind disturbed areas that did not follow the general trends just have a delay in succession and therefore adjust with time? And if yes, how long does it take?</a:t>
            </a:r>
          </a:p>
          <a:p>
            <a:pPr marL="624078" indent="-514350">
              <a:buFont typeface="+mj-lt"/>
              <a:buAutoNum type="arabicPeriod"/>
            </a:pP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35496" y="0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Introduction</a:t>
            </a:r>
            <a:endParaRPr lang="en-US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75656" y="0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Methods</a:t>
            </a:r>
            <a:endParaRPr lang="en-US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55776" y="0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Results</a:t>
            </a:r>
            <a:endParaRPr lang="en-US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91880" y="0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Conclusion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82739-FC42-4BF7-B626-FA0E3F2DA8C1}" type="slidenum">
              <a:rPr lang="de-CH" smtClean="0"/>
              <a:pPr/>
              <a:t>19</a:t>
            </a:fld>
            <a:endParaRPr lang="de-C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11" descr="P1090428.JPG"/>
          <p:cNvPicPr>
            <a:picLocks noGrp="1" noChangeAspect="1"/>
          </p:cNvPicPr>
          <p:nvPr>
            <p:ph type="pic" idx="1"/>
          </p:nvPr>
        </p:nvPicPr>
        <p:blipFill>
          <a:blip r:embed="rId3" cstate="print"/>
          <a:srcRect l="12500" r="12500"/>
          <a:stretch>
            <a:fillRect/>
          </a:stretch>
        </p:blipFill>
        <p:spPr/>
      </p:pic>
      <p:sp>
        <p:nvSpPr>
          <p:cNvPr id="10" name="Text Placeholder 9"/>
          <p:cNvSpPr>
            <a:spLocks noGrp="1"/>
          </p:cNvSpPr>
          <p:nvPr>
            <p:ph type="body" sz="half" idx="2"/>
          </p:nvPr>
        </p:nvSpPr>
        <p:spPr>
          <a:xfrm>
            <a:off x="5436096" y="2280663"/>
            <a:ext cx="3243147" cy="2516489"/>
          </a:xfrm>
        </p:spPr>
        <p:txBody>
          <a:bodyPr>
            <a:normAutofit/>
          </a:bodyPr>
          <a:lstStyle/>
          <a:p>
            <a:r>
              <a:rPr lang="en-US" sz="2800" dirty="0" smtClean="0"/>
              <a:t>I thank you for your attention!!</a:t>
            </a:r>
            <a:endParaRPr lang="en-US" sz="2800" dirty="0"/>
          </a:p>
        </p:txBody>
      </p:sp>
      <p:pic>
        <p:nvPicPr>
          <p:cNvPr id="14" name="Picture 13" descr="eth_logo_black.wm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3096" y="6088080"/>
            <a:ext cx="2586736" cy="653288"/>
          </a:xfrm>
          <a:prstGeom prst="rect">
            <a:avLst/>
          </a:prstGeom>
        </p:spPr>
      </p:pic>
      <p:pic>
        <p:nvPicPr>
          <p:cNvPr id="16" name="Picture 15" descr="WSL_P322.em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067944" y="5973017"/>
            <a:ext cx="768351" cy="76835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364088" y="4437112"/>
            <a:ext cx="30243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600" dirty="0" smtClean="0"/>
              <a:t>Kathrin Priewasser</a:t>
            </a:r>
          </a:p>
          <a:p>
            <a:endParaRPr lang="de-CH" sz="1600" dirty="0" smtClean="0"/>
          </a:p>
          <a:p>
            <a:r>
              <a:rPr lang="de-CH" sz="1600" dirty="0" smtClean="0"/>
              <a:t>E-Mail:</a:t>
            </a:r>
          </a:p>
          <a:p>
            <a:r>
              <a:rPr lang="de-CH" sz="1600" dirty="0" err="1" smtClean="0"/>
              <a:t>kathrin.priewasser@wsl.ch</a:t>
            </a:r>
            <a:endParaRPr lang="de-CH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323528" y="5744289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000" dirty="0" smtClean="0"/>
              <a:t>Picture: Hansheinrich Bachofen</a:t>
            </a:r>
            <a:endParaRPr lang="de-CH" sz="100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82739-FC42-4BF7-B626-FA0E3F2DA8C1}" type="slidenum">
              <a:rPr lang="de-CH" smtClean="0"/>
              <a:pPr/>
              <a:t>20</a:t>
            </a:fld>
            <a:endParaRPr lang="de-C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78024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1"/>
                </a:solidFill>
              </a:rPr>
              <a:t>Tree species composition divided by forest types (</a:t>
            </a:r>
            <a:r>
              <a:rPr lang="en-US" dirty="0" err="1" smtClean="0">
                <a:solidFill>
                  <a:schemeClr val="accent1"/>
                </a:solidFill>
              </a:rPr>
              <a:t>Lothar</a:t>
            </a:r>
            <a:r>
              <a:rPr lang="en-US" dirty="0" smtClean="0">
                <a:solidFill>
                  <a:schemeClr val="accent1"/>
                </a:solidFill>
              </a:rPr>
              <a:t>)</a:t>
            </a:r>
            <a:endParaRPr lang="en-US" dirty="0">
              <a:solidFill>
                <a:schemeClr val="accent1"/>
              </a:solidFill>
            </a:endParaRPr>
          </a:p>
        </p:txBody>
      </p:sp>
      <p:pic>
        <p:nvPicPr>
          <p:cNvPr id="6" name="Content Placeholder 5" descr="Artenzusammensetzung alle Lotharwälder zusammen_kleine Filegrösse1.t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48690" y="1889027"/>
            <a:ext cx="5291328" cy="4924349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82739-FC42-4BF7-B626-FA0E3F2DA8C1}" type="slidenum">
              <a:rPr lang="de-CH" smtClean="0"/>
              <a:pPr/>
              <a:t>21</a:t>
            </a:fld>
            <a:endParaRPr lang="de-C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10668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accent1"/>
                </a:solidFill>
              </a:rPr>
              <a:t>Tree species composition (Vivian)</a:t>
            </a:r>
            <a:endParaRPr lang="de-CH" dirty="0"/>
          </a:p>
        </p:txBody>
      </p:sp>
      <p:pic>
        <p:nvPicPr>
          <p:cNvPr id="4" name="Content Placeholder 3" descr="Absolute Zahlen der Arten in Vivianflächen Barplot_für kleine Filgrösse.t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979712" y="2060848"/>
            <a:ext cx="5442509" cy="4646981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82739-FC42-4BF7-B626-FA0E3F2DA8C1}" type="slidenum">
              <a:rPr lang="de-CH" smtClean="0"/>
              <a:pPr/>
              <a:t>22</a:t>
            </a:fld>
            <a:endParaRPr lang="de-C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78024"/>
            <a:ext cx="8229600" cy="1066800"/>
          </a:xfrm>
        </p:spPr>
        <p:txBody>
          <a:bodyPr>
            <a:noAutofit/>
          </a:bodyPr>
          <a:lstStyle/>
          <a:p>
            <a:r>
              <a:rPr lang="en-US" sz="3600" dirty="0" smtClean="0"/>
              <a:t>GLM results for the </a:t>
            </a:r>
            <a:r>
              <a:rPr lang="en-US" sz="3600" dirty="0" err="1" smtClean="0"/>
              <a:t>Lothar</a:t>
            </a:r>
            <a:r>
              <a:rPr lang="en-US" sz="3600" dirty="0" smtClean="0"/>
              <a:t> and Vivian data set</a:t>
            </a:r>
            <a:endParaRPr lang="de-CH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82739-FC42-4BF7-B626-FA0E3F2DA8C1}" type="slidenum">
              <a:rPr lang="de-CH" smtClean="0"/>
              <a:pPr/>
              <a:t>23</a:t>
            </a:fld>
            <a:endParaRPr lang="de-CH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35496" y="2204864"/>
          <a:ext cx="9001000" cy="4320480"/>
        </p:xfrm>
        <a:graphic>
          <a:graphicData uri="http://schemas.openxmlformats.org/drawingml/2006/table">
            <a:tbl>
              <a:tblPr/>
              <a:tblGrid>
                <a:gridCol w="758395"/>
                <a:gridCol w="308691"/>
                <a:gridCol w="1445976"/>
                <a:gridCol w="601136"/>
                <a:gridCol w="601136"/>
                <a:gridCol w="108313"/>
                <a:gridCol w="1332248"/>
                <a:gridCol w="601136"/>
                <a:gridCol w="601136"/>
                <a:gridCol w="108313"/>
                <a:gridCol w="1332248"/>
                <a:gridCol w="601136"/>
                <a:gridCol w="601136"/>
              </a:tblGrid>
              <a:tr h="229665">
                <a:tc gridSpan="5">
                  <a:txBody>
                    <a:bodyPr/>
                    <a:lstStyle/>
                    <a:p>
                      <a:pPr algn="l" fontAlgn="b"/>
                      <a:r>
                        <a:rPr lang="de-CH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Vivian &amp; Lothar: N=89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CH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de-CH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Vivian: N=24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CH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de-CH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Lothar: N=65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</a:tr>
              <a:tr h="213588">
                <a:tc>
                  <a:txBody>
                    <a:bodyPr/>
                    <a:lstStyle/>
                    <a:p>
                      <a:pPr algn="l" fontAlgn="b"/>
                      <a:endParaRPr lang="de-CH" sz="14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de-CH" sz="14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CH" sz="14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de-CH" sz="14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de-CH" sz="14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CH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CH" sz="14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de-CH" sz="14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de-CH" sz="14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CH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CH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de-CH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de-CH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3684">
                <a:tc>
                  <a:txBody>
                    <a:bodyPr/>
                    <a:lstStyle/>
                    <a:p>
                      <a:pPr algn="ctr" fontAlgn="b"/>
                      <a:r>
                        <a:rPr lang="de-CH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response</a:t>
                      </a:r>
                      <a:br>
                        <a:rPr lang="de-CH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</a:br>
                      <a:r>
                        <a:rPr lang="de-CH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var.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de-CH" sz="14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CH" sz="14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de-CH" sz="14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de-CH" sz="14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CH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CH" sz="14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de-CH" sz="14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de-CH" sz="14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CH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CH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de-CH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de-CH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5885">
                <a:tc>
                  <a:txBody>
                    <a:bodyPr/>
                    <a:lstStyle/>
                    <a:p>
                      <a:pPr algn="l" fontAlgn="b"/>
                      <a:r>
                        <a:rPr lang="de-CH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CH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#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CH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Explanatory var.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CH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</a:t>
                      </a:r>
                      <a:r>
                        <a:rPr lang="de-CH" sz="1400" b="1" i="0" u="none" strike="noStrike" baseline="3000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  <a:endParaRPr lang="de-CH" sz="14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CH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AIC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CH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CH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Explanatory var.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CH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</a:t>
                      </a:r>
                      <a:r>
                        <a:rPr lang="de-CH" sz="1400" b="1" i="0" u="none" strike="noStrike" baseline="3000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  <a:endParaRPr lang="de-CH" sz="14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CH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AIC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CH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CH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Explanatory var.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CH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</a:t>
                      </a:r>
                      <a:r>
                        <a:rPr lang="de-CH" sz="1400" b="1" i="0" u="none" strike="noStrike" baseline="3000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  <a:endParaRPr lang="de-CH" sz="14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CH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AIC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9952">
                <a:tc rowSpan="14">
                  <a:txBody>
                    <a:bodyPr/>
                    <a:lstStyle/>
                    <a:p>
                      <a:pPr algn="ctr" fontAlgn="ctr"/>
                      <a:r>
                        <a:rPr lang="de-CH" sz="14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reg</a:t>
                      </a:r>
                      <a:r>
                        <a:rPr lang="de-CH" sz="1400" b="0" i="0" u="none" strike="noStrike" baseline="-25000" dirty="0" err="1">
                          <a:solidFill>
                            <a:srgbClr val="000000"/>
                          </a:solidFill>
                          <a:latin typeface="Calibri"/>
                        </a:rPr>
                        <a:t>lig</a:t>
                      </a:r>
                      <a:endParaRPr lang="de-CH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CH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ALT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CH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0.083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CH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1740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CH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EXP°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CH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0.095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CH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446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CH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CH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pH</a:t>
                      </a:r>
                      <a:r>
                        <a:rPr lang="de-CH" sz="1400" b="0" i="0" u="none" strike="noStrike" baseline="-25000">
                          <a:solidFill>
                            <a:srgbClr val="000000"/>
                          </a:solidFill>
                          <a:latin typeface="Calibri"/>
                        </a:rPr>
                        <a:t>O</a:t>
                      </a:r>
                      <a:endParaRPr lang="de-CH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CH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0.248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CH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1276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69952">
                <a:tc v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endParaRPr lang="de-CH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pH</a:t>
                      </a:r>
                      <a:r>
                        <a:rPr lang="de-CH" sz="1400" b="0" i="0" u="none" strike="noStrike" baseline="-25000">
                          <a:solidFill>
                            <a:srgbClr val="000000"/>
                          </a:solidFill>
                          <a:latin typeface="Calibri"/>
                        </a:rPr>
                        <a:t>O</a:t>
                      </a:r>
                      <a:endParaRPr lang="de-CH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CH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0.195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CH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1727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de-CH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de-CH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de-CH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CH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CH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VEGfb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CH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0.335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CH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1267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952">
                <a:tc v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endParaRPr lang="de-CH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VEG</a:t>
                      </a:r>
                      <a:r>
                        <a:rPr lang="de-CH" sz="1400" b="0" i="0" u="none" strike="noStrike" baseline="-25000">
                          <a:solidFill>
                            <a:srgbClr val="000000"/>
                          </a:solidFill>
                          <a:latin typeface="Calibri"/>
                        </a:rPr>
                        <a:t>fb</a:t>
                      </a:r>
                      <a:endParaRPr lang="de-CH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CH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0.239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CH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1722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de-CH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de-CH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de-CH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CH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de-CH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de-CH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de-CH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8469">
                <a:tc v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endParaRPr lang="de-CH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de-CH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de-CH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de-CH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de-CH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de-CH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de-CH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CH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de-CH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de-CH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de-CH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952">
                <a:tc v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CH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ALT* VEG</a:t>
                      </a:r>
                      <a:r>
                        <a:rPr lang="de-CH" sz="1400" b="0" i="0" u="none" strike="noStrike" baseline="-25000">
                          <a:solidFill>
                            <a:srgbClr val="000000"/>
                          </a:solidFill>
                          <a:latin typeface="Calibri"/>
                        </a:rPr>
                        <a:t>fb</a:t>
                      </a:r>
                      <a:endParaRPr lang="de-CH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CH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0.282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CH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1718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CH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pH</a:t>
                      </a:r>
                      <a:r>
                        <a:rPr lang="de-CH" sz="1400" b="0" i="0" u="none" strike="noStrike" baseline="-25000">
                          <a:solidFill>
                            <a:srgbClr val="000000"/>
                          </a:solidFill>
                          <a:latin typeface="Calibri"/>
                        </a:rPr>
                        <a:t>M</a:t>
                      </a:r>
                      <a:r>
                        <a:rPr lang="de-CH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° TRT*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CH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0.178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CH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446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CH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CH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pH</a:t>
                      </a:r>
                      <a:r>
                        <a:rPr lang="de-CH" sz="1400" b="0" i="0" u="none" strike="noStrike" baseline="-25000">
                          <a:solidFill>
                            <a:srgbClr val="000000"/>
                          </a:solidFill>
                          <a:latin typeface="Calibri"/>
                        </a:rPr>
                        <a:t>O</a:t>
                      </a:r>
                      <a:r>
                        <a:rPr lang="de-CH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VEG</a:t>
                      </a:r>
                      <a:r>
                        <a:rPr lang="de-CH" sz="1400" b="0" i="0" u="none" strike="noStrike" baseline="-25000">
                          <a:solidFill>
                            <a:srgbClr val="000000"/>
                          </a:solidFill>
                          <a:latin typeface="Calibri"/>
                        </a:rPr>
                        <a:t>fb</a:t>
                      </a:r>
                      <a:endParaRPr lang="de-CH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CH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0.395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CH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1262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952">
                <a:tc v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endParaRPr lang="de-CH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pH</a:t>
                      </a:r>
                      <a:r>
                        <a:rPr lang="de-CH" sz="1400" b="0" i="0" u="none" strike="noStrike" baseline="-25000">
                          <a:solidFill>
                            <a:srgbClr val="000000"/>
                          </a:solidFill>
                          <a:latin typeface="Calibri"/>
                        </a:rPr>
                        <a:t>O</a:t>
                      </a:r>
                      <a:r>
                        <a:rPr lang="de-CH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VEG</a:t>
                      </a:r>
                      <a:r>
                        <a:rPr lang="de-CH" sz="1400" b="0" i="0" u="none" strike="noStrike" baseline="-25000">
                          <a:solidFill>
                            <a:srgbClr val="000000"/>
                          </a:solidFill>
                          <a:latin typeface="Calibri"/>
                        </a:rPr>
                        <a:t>fb</a:t>
                      </a:r>
                      <a:endParaRPr lang="de-CH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CH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0.296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CH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1716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CH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ALT* pH</a:t>
                      </a:r>
                      <a:r>
                        <a:rPr lang="de-CH" sz="1400" b="0" i="0" u="none" strike="noStrike" baseline="-25000">
                          <a:solidFill>
                            <a:srgbClr val="000000"/>
                          </a:solidFill>
                          <a:latin typeface="Calibri"/>
                        </a:rPr>
                        <a:t>M</a:t>
                      </a:r>
                      <a:r>
                        <a:rPr lang="de-CH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*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CH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0.199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CH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445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CH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de-CH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de-CH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de-CH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952">
                <a:tc v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endParaRPr lang="de-CH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ALT pH</a:t>
                      </a:r>
                      <a:r>
                        <a:rPr lang="de-CH" sz="1400" b="0" i="0" u="none" strike="noStrike" baseline="-25000">
                          <a:solidFill>
                            <a:srgbClr val="000000"/>
                          </a:solidFill>
                          <a:latin typeface="Calibri"/>
                        </a:rPr>
                        <a:t>O</a:t>
                      </a:r>
                      <a:endParaRPr lang="de-CH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CH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0.317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CH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1713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de-CH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de-CH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de-CH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CH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de-CH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de-CH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de-CH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8469">
                <a:tc v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endParaRPr lang="de-CH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de-CH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de-CH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de-CH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de-CH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de-CH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de-CH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CH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de-CH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de-CH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de-CH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952">
                <a:tc v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CH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BR° pH</a:t>
                      </a:r>
                      <a:r>
                        <a:rPr lang="de-CH" sz="1400" b="0" i="0" u="none" strike="noStrike" baseline="-25000">
                          <a:solidFill>
                            <a:srgbClr val="000000"/>
                          </a:solidFill>
                          <a:latin typeface="Calibri"/>
                        </a:rPr>
                        <a:t>O</a:t>
                      </a:r>
                      <a:r>
                        <a:rPr lang="de-CH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ALT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CH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0.344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CH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1712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CH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TRT° ALT* pH</a:t>
                      </a:r>
                      <a:r>
                        <a:rPr lang="de-CH" sz="1400" b="0" i="0" u="none" strike="noStrike" baseline="-25000">
                          <a:solidFill>
                            <a:srgbClr val="000000"/>
                          </a:solidFill>
                          <a:latin typeface="Calibri"/>
                        </a:rPr>
                        <a:t>M</a:t>
                      </a:r>
                      <a:r>
                        <a:rPr lang="de-CH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*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CH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0.287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CH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444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CH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CH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TRT° pH</a:t>
                      </a:r>
                      <a:r>
                        <a:rPr lang="de-CH" sz="1400" b="0" i="0" u="none" strike="noStrike" baseline="-25000">
                          <a:solidFill>
                            <a:srgbClr val="000000"/>
                          </a:solidFill>
                          <a:latin typeface="Calibri"/>
                        </a:rPr>
                        <a:t>O</a:t>
                      </a:r>
                      <a:r>
                        <a:rPr lang="de-CH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VEG</a:t>
                      </a:r>
                      <a:r>
                        <a:rPr lang="de-CH" sz="1400" b="0" i="0" u="none" strike="noStrike" baseline="-25000">
                          <a:solidFill>
                            <a:srgbClr val="000000"/>
                          </a:solidFill>
                          <a:latin typeface="Calibri"/>
                        </a:rPr>
                        <a:t>fb</a:t>
                      </a:r>
                      <a:endParaRPr lang="de-CH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CH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0.417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CH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1262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3588">
                <a:tc v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de-CH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TRT* pH</a:t>
                      </a:r>
                      <a:r>
                        <a:rPr lang="de-CH" sz="1400" b="0" i="0" u="none" strike="noStrike" baseline="-25000">
                          <a:solidFill>
                            <a:srgbClr val="000000"/>
                          </a:solidFill>
                          <a:latin typeface="Calibri"/>
                        </a:rPr>
                        <a:t>O</a:t>
                      </a:r>
                      <a:r>
                        <a:rPr lang="de-CH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ALT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CH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0.352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CH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1710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CH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de-CH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de-CH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CH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CH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de-CH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de-CH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952">
                <a:tc v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endParaRPr lang="de-CH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VEG</a:t>
                      </a:r>
                      <a:r>
                        <a:rPr lang="de-CH" sz="1400" b="0" i="0" u="none" strike="noStrike" baseline="-25000">
                          <a:solidFill>
                            <a:srgbClr val="000000"/>
                          </a:solidFill>
                          <a:latin typeface="Calibri"/>
                        </a:rPr>
                        <a:t>fb</a:t>
                      </a:r>
                      <a:r>
                        <a:rPr lang="de-CH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pH</a:t>
                      </a:r>
                      <a:r>
                        <a:rPr lang="de-CH" sz="1400" b="0" i="0" u="none" strike="noStrike" baseline="-25000">
                          <a:solidFill>
                            <a:srgbClr val="000000"/>
                          </a:solidFill>
                          <a:latin typeface="Calibri"/>
                        </a:rPr>
                        <a:t>O</a:t>
                      </a:r>
                      <a:r>
                        <a:rPr lang="de-CH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ALT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CH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0.374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CH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1707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de-CH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de-CH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de-CH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CH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de-CH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de-CH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de-CH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8469">
                <a:tc v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endParaRPr lang="de-CH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de-CH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de-CH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de-CH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de-CH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de-CH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de-CH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CH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de-CH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de-CH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de-CH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952">
                <a:tc v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CH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BR* TRT</a:t>
                      </a:r>
                      <a:r>
                        <a:rPr lang="de-CH" sz="1400" b="0" i="0" u="none" strike="noStrike" baseline="-2500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de-CH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pH</a:t>
                      </a:r>
                      <a:r>
                        <a:rPr lang="de-CH" sz="1400" b="0" i="0" u="none" strike="noStrike" baseline="-25000">
                          <a:solidFill>
                            <a:srgbClr val="000000"/>
                          </a:solidFill>
                          <a:latin typeface="Calibri"/>
                        </a:rPr>
                        <a:t>O</a:t>
                      </a:r>
                      <a:r>
                        <a:rPr lang="de-CH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ALT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CH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0.395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CH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1706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CH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BR* TRT ALT pH</a:t>
                      </a:r>
                      <a:r>
                        <a:rPr lang="de-CH" sz="1400" b="0" i="0" u="none" strike="noStrike" baseline="-25000">
                          <a:solidFill>
                            <a:srgbClr val="000000"/>
                          </a:solidFill>
                          <a:latin typeface="Calibri"/>
                        </a:rPr>
                        <a:t>M</a:t>
                      </a:r>
                      <a:endParaRPr lang="de-CH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CH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0.445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CH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440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CH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de-CH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de-CH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de-CH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1295">
                <a:tc v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CH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TRT* </a:t>
                      </a:r>
                      <a:r>
                        <a:rPr lang="de-CH" sz="14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VEG</a:t>
                      </a:r>
                      <a:r>
                        <a:rPr lang="de-CH" sz="1400" b="0" i="0" u="none" strike="noStrike" baseline="-25000" dirty="0" err="1">
                          <a:solidFill>
                            <a:srgbClr val="000000"/>
                          </a:solidFill>
                          <a:latin typeface="Calibri"/>
                        </a:rPr>
                        <a:t>fb</a:t>
                      </a:r>
                      <a:r>
                        <a:rPr lang="de-CH" sz="1400" b="0" i="0" u="none" strike="noStrike" baseline="-25000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de-CH" sz="14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pH</a:t>
                      </a:r>
                      <a:r>
                        <a:rPr lang="de-CH" sz="1400" b="0" i="0" u="none" strike="noStrike" baseline="-25000" dirty="0" err="1">
                          <a:solidFill>
                            <a:srgbClr val="000000"/>
                          </a:solidFill>
                          <a:latin typeface="Calibri"/>
                        </a:rPr>
                        <a:t>O</a:t>
                      </a:r>
                      <a:r>
                        <a:rPr lang="de-CH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ALT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CH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0.406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CH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1704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e-CH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CH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de-CH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de-CH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CH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CH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CH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CH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78024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GLM results for the 4 </a:t>
            </a:r>
            <a:r>
              <a:rPr lang="en-US" dirty="0" err="1" smtClean="0"/>
              <a:t>Lothar</a:t>
            </a:r>
            <a:r>
              <a:rPr lang="en-US" dirty="0" smtClean="0"/>
              <a:t> forest 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CH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366" y="3140968"/>
            <a:ext cx="9169146" cy="2825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82739-FC42-4BF7-B626-FA0E3F2DA8C1}" type="slidenum">
              <a:rPr lang="de-CH" smtClean="0"/>
              <a:pPr/>
              <a:t>24</a:t>
            </a:fld>
            <a:endParaRPr lang="de-C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1066800"/>
          </a:xfrm>
        </p:spPr>
        <p:txBody>
          <a:bodyPr/>
          <a:lstStyle/>
          <a:p>
            <a:r>
              <a:rPr lang="en-US" smtClean="0"/>
              <a:t>Altitude against mineral soil pH</a:t>
            </a:r>
            <a:endParaRPr lang="en-US"/>
          </a:p>
        </p:txBody>
      </p:sp>
      <p:pic>
        <p:nvPicPr>
          <p:cNvPr id="5" name="Content Placeholder 4" descr="ALT vs. pH.t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907704" y="2249488"/>
            <a:ext cx="4827181" cy="432435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82739-FC42-4BF7-B626-FA0E3F2DA8C1}" type="slidenum">
              <a:rPr lang="de-CH" smtClean="0"/>
              <a:pPr/>
              <a:t>25</a:t>
            </a:fld>
            <a:endParaRPr lang="de-C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0</TotalTime>
  <Words>913</Words>
  <Application>Microsoft Office PowerPoint</Application>
  <PresentationFormat>On-screen Show (4:3)</PresentationFormat>
  <Paragraphs>435</Paragraphs>
  <Slides>25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Urban</vt:lpstr>
      <vt:lpstr>Factors influencing tree regeneration after wind disturbance in temperate and boreal forests of Switzerland (Central Europe)</vt:lpstr>
      <vt:lpstr>Storms are the most important disturbance in Central Europe</vt:lpstr>
      <vt:lpstr>Motivation</vt:lpstr>
      <vt:lpstr>Research question</vt:lpstr>
      <vt:lpstr>Selection criteria of the disturbed forest areas</vt:lpstr>
      <vt:lpstr>Field design: disturbed site</vt:lpstr>
      <vt:lpstr>Field design: circle plot</vt:lpstr>
      <vt:lpstr>Recorded variables (1)</vt:lpstr>
      <vt:lpstr>Recorded variables (2)</vt:lpstr>
      <vt:lpstr>90 wind disturbed forest areas</vt:lpstr>
      <vt:lpstr>Stem densities in 2010</vt:lpstr>
      <vt:lpstr>Variables included in the statistical analyses </vt:lpstr>
      <vt:lpstr>Factors favoring or hindering tree regeneration (1)</vt:lpstr>
      <vt:lpstr>Factors favoring or hindering tree regeneration (2)</vt:lpstr>
      <vt:lpstr>Factors favoring or hindering tree regeneration (3)</vt:lpstr>
      <vt:lpstr>Factors favoring or hindering tree regeneration (4)</vt:lpstr>
      <vt:lpstr>Conclusion</vt:lpstr>
      <vt:lpstr>Conclusion</vt:lpstr>
      <vt:lpstr>Outlook</vt:lpstr>
      <vt:lpstr>Slide 20</vt:lpstr>
      <vt:lpstr>Tree species composition divided by forest types (Lothar)</vt:lpstr>
      <vt:lpstr>Tree species composition (Vivian)</vt:lpstr>
      <vt:lpstr>GLM results for the Lothar and Vivian data set</vt:lpstr>
      <vt:lpstr>GLM results for the 4 Lothar forest types</vt:lpstr>
      <vt:lpstr>Altitude against mineral soil pH</vt:lpstr>
    </vt:vector>
  </TitlesOfParts>
  <Company>WSL Birmensdorf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Alkaline soils, sparse ground vegetation and low altitude positively influence post-windthrow tree regeneration in temperate and boreal forests of Switzerland (Central Europe)</dc:title>
  <dc:creator>Kathrin Priewasser</dc:creator>
  <cp:lastModifiedBy>Kathrin Priewasser</cp:lastModifiedBy>
  <cp:revision>284</cp:revision>
  <dcterms:created xsi:type="dcterms:W3CDTF">2012-07-04T13:57:18Z</dcterms:created>
  <dcterms:modified xsi:type="dcterms:W3CDTF">2012-07-31T07:13:47Z</dcterms:modified>
</cp:coreProperties>
</file>